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468" r:id="rId3"/>
    <p:sldId id="284" r:id="rId4"/>
    <p:sldId id="256" r:id="rId5"/>
    <p:sldId id="470" r:id="rId6"/>
    <p:sldId id="469" r:id="rId7"/>
    <p:sldId id="258" r:id="rId8"/>
    <p:sldId id="27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25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pointe@mcmaster.ca" TargetMode="External"/><Relationship Id="rId2" Type="http://schemas.openxmlformats.org/officeDocument/2006/relationships/hyperlink" Target="mailto:a.duutvangoor@aesisnet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0" y="1777818"/>
            <a:ext cx="1219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Social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Sciences,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Humanities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and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Arts Conference</a:t>
            </a:r>
          </a:p>
          <a:p>
            <a:pPr lvl="0" algn="ctr"/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Roundtable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Session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Training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and Skills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03274" y="4678426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13 October,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200046" y="1424093"/>
            <a:ext cx="1" cy="5338108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</a:t>
            </a:r>
            <a:r>
              <a:rPr lang="nl-NL" sz="3200" dirty="0" err="1">
                <a:latin typeface="Garamond" panose="02020404030301010803" pitchFamily="18" charset="0"/>
              </a:rPr>
              <a:t>Coordinators</a:t>
            </a:r>
            <a:endParaRPr lang="nl-NL" sz="3200" dirty="0">
              <a:latin typeface="Garamond" panose="02020404030301010803" pitchFamily="18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284884" y="1563385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 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Sandra Lapointe: Professor of Philosophy and Director of The/La Collaborative, McMaster University, Canada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8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820000"/>
                </a:solidFill>
                <a:latin typeface="Garamond" panose="02020404030301010803" pitchFamily="18" charset="0"/>
              </a:rPr>
              <a:t>Anika Duut van Goor Director of the international AESIS Network, the Netherlands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4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4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4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4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Social Sciences, Humanities and Arts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13-15 October,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#SSHA21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20" y="3133762"/>
            <a:ext cx="1998416" cy="28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005057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3600" b="1" dirty="0">
                <a:solidFill>
                  <a:srgbClr val="820000"/>
                </a:solidFill>
                <a:latin typeface="Garamond" panose="02020404030301010803" pitchFamily="18" charset="0"/>
              </a:rPr>
              <a:t>Sandra Lapointe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US" sz="2500" i="1" dirty="0">
                <a:latin typeface="Garamond" panose="02020404030301010803" pitchFamily="18" charset="0"/>
              </a:rPr>
              <a:t>Professor of Philosophy and Director of The/La Collaborative, McMaster University, Canada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nl-NL" sz="3600" b="1" dirty="0">
                <a:solidFill>
                  <a:srgbClr val="820000"/>
                </a:solidFill>
                <a:latin typeface="Garamond" panose="02020404030301010803" pitchFamily="18" charset="0"/>
              </a:rPr>
              <a:t>Anika Duut van Goor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US" sz="2500" i="1" dirty="0">
                <a:latin typeface="Garamond" panose="02020404030301010803" pitchFamily="18" charset="0"/>
              </a:rPr>
              <a:t>Director of the international AESIS Network, the Netherlands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#SSHA21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Social Sciences, Humanities and Arts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13-15 October,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4215" y="934276"/>
            <a:ext cx="3599296" cy="59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" name="object 4"/>
          <p:cNvSpPr/>
          <p:nvPr/>
        </p:nvSpPr>
        <p:spPr>
          <a:xfrm>
            <a:off x="7014486" y="1079719"/>
            <a:ext cx="1186540" cy="308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5" name="object 5"/>
          <p:cNvSpPr txBox="1"/>
          <p:nvPr/>
        </p:nvSpPr>
        <p:spPr>
          <a:xfrm>
            <a:off x="2768744" y="2119345"/>
            <a:ext cx="6654512" cy="3423379"/>
          </a:xfrm>
          <a:prstGeom prst="rect">
            <a:avLst/>
          </a:prstGeom>
        </p:spPr>
        <p:txBody>
          <a:bodyPr vert="horz" wrap="square" lIns="0" tIns="2165" rIns="0" bIns="0" rtlCol="0">
            <a:spAutoFit/>
          </a:bodyPr>
          <a:lstStyle/>
          <a:p>
            <a:pPr marL="1358575" marR="64509">
              <a:lnSpc>
                <a:spcPct val="103299"/>
              </a:lnSpc>
              <a:spcBef>
                <a:spcPts val="17"/>
              </a:spcBef>
              <a:tabLst>
                <a:tab pos="1814031" algn="l"/>
                <a:tab pos="2144800" algn="l"/>
                <a:tab pos="3035363" algn="l"/>
                <a:tab pos="3972685" algn="l"/>
              </a:tabLst>
            </a:pPr>
            <a:r>
              <a:rPr sz="1227" spc="-361" dirty="0">
                <a:latin typeface="Verdana"/>
                <a:cs typeface="Verdana"/>
              </a:rPr>
              <a:t>SK</a:t>
            </a:r>
            <a:r>
              <a:rPr sz="1227" spc="-252" dirty="0">
                <a:latin typeface="Verdana"/>
                <a:cs typeface="Verdana"/>
              </a:rPr>
              <a:t>I</a:t>
            </a:r>
            <a:r>
              <a:rPr sz="1227" spc="-279" dirty="0">
                <a:latin typeface="Verdana"/>
                <a:cs typeface="Verdana"/>
              </a:rPr>
              <a:t>LL</a:t>
            </a:r>
            <a:r>
              <a:rPr sz="1227" spc="-382" dirty="0">
                <a:latin typeface="Verdana"/>
                <a:cs typeface="Verdana"/>
              </a:rPr>
              <a:t>S</a:t>
            </a:r>
            <a:r>
              <a:rPr sz="1227" dirty="0">
                <a:latin typeface="Verdana"/>
                <a:cs typeface="Verdana"/>
              </a:rPr>
              <a:t>	</a:t>
            </a:r>
            <a:r>
              <a:rPr sz="1227" spc="-279" dirty="0">
                <a:latin typeface="Verdana"/>
                <a:cs typeface="Verdana"/>
              </a:rPr>
              <a:t>F</a:t>
            </a:r>
            <a:r>
              <a:rPr sz="1227" spc="-358" dirty="0">
                <a:latin typeface="Verdana"/>
                <a:cs typeface="Verdana"/>
              </a:rPr>
              <a:t>OR</a:t>
            </a:r>
            <a:r>
              <a:rPr sz="1227" dirty="0">
                <a:latin typeface="Verdana"/>
                <a:cs typeface="Verdana"/>
              </a:rPr>
              <a:t>	</a:t>
            </a:r>
            <a:r>
              <a:rPr sz="1227" spc="-256" dirty="0">
                <a:latin typeface="Verdana"/>
                <a:cs typeface="Verdana"/>
              </a:rPr>
              <a:t>P</a:t>
            </a:r>
            <a:r>
              <a:rPr sz="1227" spc="-341" dirty="0">
                <a:latin typeface="Verdana"/>
                <a:cs typeface="Verdana"/>
              </a:rPr>
              <a:t>A</a:t>
            </a:r>
            <a:r>
              <a:rPr sz="1227" spc="-337" dirty="0">
                <a:latin typeface="Verdana"/>
                <a:cs typeface="Verdana"/>
              </a:rPr>
              <a:t>R</a:t>
            </a:r>
            <a:r>
              <a:rPr sz="1227" spc="-358" dirty="0">
                <a:latin typeface="Verdana"/>
                <a:cs typeface="Verdana"/>
              </a:rPr>
              <a:t>T</a:t>
            </a:r>
            <a:r>
              <a:rPr sz="1227" spc="-344" dirty="0">
                <a:latin typeface="Verdana"/>
                <a:cs typeface="Verdana"/>
              </a:rPr>
              <a:t>N</a:t>
            </a:r>
            <a:r>
              <a:rPr sz="1227" spc="-330" dirty="0">
                <a:latin typeface="Verdana"/>
                <a:cs typeface="Verdana"/>
              </a:rPr>
              <a:t>E</a:t>
            </a:r>
            <a:r>
              <a:rPr sz="1227" spc="-337" dirty="0">
                <a:latin typeface="Verdana"/>
                <a:cs typeface="Verdana"/>
              </a:rPr>
              <a:t>R</a:t>
            </a:r>
            <a:r>
              <a:rPr sz="1227" spc="-351" dirty="0">
                <a:latin typeface="Verdana"/>
                <a:cs typeface="Verdana"/>
              </a:rPr>
              <a:t>S</a:t>
            </a:r>
            <a:r>
              <a:rPr sz="1227" spc="-382" dirty="0">
                <a:latin typeface="Verdana"/>
                <a:cs typeface="Verdana"/>
              </a:rPr>
              <a:t>H</a:t>
            </a:r>
            <a:r>
              <a:rPr sz="1227" spc="-252" dirty="0">
                <a:latin typeface="Verdana"/>
                <a:cs typeface="Verdana"/>
              </a:rPr>
              <a:t>I</a:t>
            </a:r>
            <a:r>
              <a:rPr sz="1227" spc="-256" dirty="0">
                <a:latin typeface="Verdana"/>
                <a:cs typeface="Verdana"/>
              </a:rPr>
              <a:t>P</a:t>
            </a:r>
            <a:r>
              <a:rPr sz="1227" spc="-378" dirty="0">
                <a:latin typeface="Verdana"/>
                <a:cs typeface="Verdana"/>
              </a:rPr>
              <a:t>S</a:t>
            </a:r>
            <a:r>
              <a:rPr sz="1227" spc="-201" dirty="0">
                <a:latin typeface="Verdana"/>
                <a:cs typeface="Verdana"/>
              </a:rPr>
              <a:t>,</a:t>
            </a:r>
            <a:r>
              <a:rPr sz="1227" dirty="0">
                <a:latin typeface="Verdana"/>
                <a:cs typeface="Verdana"/>
              </a:rPr>
              <a:t>	</a:t>
            </a:r>
            <a:r>
              <a:rPr sz="1227" spc="-395" dirty="0">
                <a:latin typeface="Verdana"/>
                <a:cs typeface="Verdana"/>
              </a:rPr>
              <a:t>C</a:t>
            </a:r>
            <a:r>
              <a:rPr sz="1227" spc="-330" dirty="0">
                <a:latin typeface="Verdana"/>
                <a:cs typeface="Verdana"/>
              </a:rPr>
              <a:t>OL</a:t>
            </a:r>
            <a:r>
              <a:rPr sz="1227" spc="-279" dirty="0">
                <a:latin typeface="Verdana"/>
                <a:cs typeface="Verdana"/>
              </a:rPr>
              <a:t>L</a:t>
            </a:r>
            <a:r>
              <a:rPr sz="1227" spc="-341" dirty="0">
                <a:latin typeface="Verdana"/>
                <a:cs typeface="Verdana"/>
              </a:rPr>
              <a:t>A</a:t>
            </a:r>
            <a:r>
              <a:rPr sz="1227" spc="-337" dirty="0">
                <a:latin typeface="Verdana"/>
                <a:cs typeface="Verdana"/>
              </a:rPr>
              <a:t>B</a:t>
            </a:r>
            <a:r>
              <a:rPr sz="1227" spc="-358" dirty="0">
                <a:latin typeface="Verdana"/>
                <a:cs typeface="Verdana"/>
              </a:rPr>
              <a:t>OR</a:t>
            </a:r>
            <a:r>
              <a:rPr sz="1227" spc="-341" dirty="0">
                <a:latin typeface="Verdana"/>
                <a:cs typeface="Verdana"/>
              </a:rPr>
              <a:t>A</a:t>
            </a:r>
            <a:r>
              <a:rPr sz="1227" spc="-358" dirty="0">
                <a:latin typeface="Verdana"/>
                <a:cs typeface="Verdana"/>
              </a:rPr>
              <a:t>T</a:t>
            </a:r>
            <a:r>
              <a:rPr sz="1227" spc="-252" dirty="0">
                <a:latin typeface="Verdana"/>
                <a:cs typeface="Verdana"/>
              </a:rPr>
              <a:t>I</a:t>
            </a:r>
            <a:r>
              <a:rPr sz="1227" spc="-365" dirty="0">
                <a:latin typeface="Verdana"/>
                <a:cs typeface="Verdana"/>
              </a:rPr>
              <a:t>ON</a:t>
            </a:r>
            <a:r>
              <a:rPr sz="1227" dirty="0">
                <a:latin typeface="Verdana"/>
                <a:cs typeface="Verdana"/>
              </a:rPr>
              <a:t>	</a:t>
            </a:r>
            <a:r>
              <a:rPr sz="1227" spc="-341" dirty="0">
                <a:latin typeface="Verdana"/>
                <a:cs typeface="Verdana"/>
              </a:rPr>
              <a:t>A</a:t>
            </a:r>
            <a:r>
              <a:rPr sz="1227" spc="-344" dirty="0">
                <a:latin typeface="Verdana"/>
                <a:cs typeface="Verdana"/>
              </a:rPr>
              <a:t>N</a:t>
            </a:r>
            <a:r>
              <a:rPr sz="1227" spc="-242" dirty="0">
                <a:latin typeface="Verdana"/>
                <a:cs typeface="Verdana"/>
              </a:rPr>
              <a:t>D  </a:t>
            </a:r>
            <a:r>
              <a:rPr sz="1227" spc="-317" dirty="0">
                <a:latin typeface="Verdana"/>
                <a:cs typeface="Verdana"/>
              </a:rPr>
              <a:t>INTERDISCIPLINARY </a:t>
            </a:r>
            <a:r>
              <a:rPr sz="1227" spc="-351" dirty="0">
                <a:latin typeface="Verdana"/>
                <a:cs typeface="Verdana"/>
              </a:rPr>
              <a:t>RESEARCH </a:t>
            </a:r>
            <a:r>
              <a:rPr sz="1227" spc="-300" dirty="0">
                <a:latin typeface="Verdana"/>
                <a:cs typeface="Verdana"/>
              </a:rPr>
              <a:t>IN</a:t>
            </a:r>
            <a:r>
              <a:rPr sz="1227" spc="-283" dirty="0">
                <a:latin typeface="Verdana"/>
                <a:cs typeface="Verdana"/>
              </a:rPr>
              <a:t> </a:t>
            </a:r>
            <a:r>
              <a:rPr sz="1227" spc="-365" dirty="0">
                <a:latin typeface="Verdana"/>
                <a:cs typeface="Verdana"/>
              </a:rPr>
              <a:t>SSHA</a:t>
            </a:r>
            <a:endParaRPr sz="1227" dirty="0">
              <a:latin typeface="Verdana"/>
              <a:cs typeface="Verdana"/>
            </a:endParaRPr>
          </a:p>
          <a:p>
            <a:pPr marL="8659">
              <a:spcBef>
                <a:spcPts val="982"/>
              </a:spcBef>
            </a:pPr>
            <a:r>
              <a:rPr sz="1400" spc="31" dirty="0">
                <a:latin typeface="Arial"/>
                <a:cs typeface="Arial"/>
              </a:rPr>
              <a:t>Context</a:t>
            </a:r>
            <a:endParaRPr sz="1400" dirty="0">
              <a:latin typeface="Arial"/>
              <a:cs typeface="Arial"/>
            </a:endParaRPr>
          </a:p>
          <a:p>
            <a:pPr marL="8659" marR="3464" algn="just">
              <a:lnSpc>
                <a:spcPct val="114300"/>
              </a:lnSpc>
              <a:spcBef>
                <a:spcPts val="982"/>
              </a:spcBef>
            </a:pPr>
            <a:r>
              <a:rPr sz="1400" spc="-10" dirty="0">
                <a:latin typeface="Arial"/>
                <a:cs typeface="Arial"/>
              </a:rPr>
              <a:t>End-user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14" dirty="0">
                <a:latin typeface="Arial"/>
                <a:cs typeface="Arial"/>
              </a:rPr>
              <a:t>integrated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-14" dirty="0">
                <a:latin typeface="Arial"/>
                <a:cs typeface="Arial"/>
              </a:rPr>
              <a:t>research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3" dirty="0">
                <a:latin typeface="Arial"/>
                <a:cs typeface="Arial"/>
              </a:rPr>
              <a:t>and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3" dirty="0">
                <a:latin typeface="Arial"/>
                <a:cs typeface="Arial"/>
              </a:rPr>
              <a:t>co-creation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-14" dirty="0">
                <a:latin typeface="Arial"/>
                <a:cs typeface="Arial"/>
              </a:rPr>
              <a:t>are</a:t>
            </a:r>
            <a:r>
              <a:rPr sz="1400" spc="-41" dirty="0">
                <a:latin typeface="Arial"/>
                <a:cs typeface="Arial"/>
              </a:rPr>
              <a:t> </a:t>
            </a:r>
            <a:r>
              <a:rPr sz="1400" spc="3" dirty="0">
                <a:latin typeface="Arial"/>
                <a:cs typeface="Arial"/>
              </a:rPr>
              <a:t>effective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3" dirty="0">
                <a:latin typeface="Arial"/>
                <a:cs typeface="Arial"/>
              </a:rPr>
              <a:t>modes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of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knowledge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mobilisation  </a:t>
            </a:r>
            <a:r>
              <a:rPr sz="1400" spc="3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dissemination. </a:t>
            </a:r>
            <a:r>
              <a:rPr sz="1400" spc="-7" dirty="0">
                <a:latin typeface="Arial"/>
                <a:cs typeface="Arial"/>
              </a:rPr>
              <a:t>There </a:t>
            </a:r>
            <a:r>
              <a:rPr sz="1400" spc="-24" dirty="0">
                <a:latin typeface="Arial"/>
                <a:cs typeface="Arial"/>
              </a:rPr>
              <a:t>is </a:t>
            </a:r>
            <a:r>
              <a:rPr sz="1400" spc="7" dirty="0">
                <a:latin typeface="Arial"/>
                <a:cs typeface="Arial"/>
              </a:rPr>
              <a:t>strong </a:t>
            </a:r>
            <a:r>
              <a:rPr sz="1400" spc="3" dirty="0">
                <a:latin typeface="Arial"/>
                <a:cs typeface="Arial"/>
              </a:rPr>
              <a:t>evidence </a:t>
            </a:r>
            <a:r>
              <a:rPr sz="1400" spc="14" dirty="0">
                <a:latin typeface="Arial"/>
                <a:cs typeface="Arial"/>
              </a:rPr>
              <a:t>that </a:t>
            </a:r>
            <a:r>
              <a:rPr sz="1400" spc="-10" dirty="0">
                <a:latin typeface="Arial"/>
                <a:cs typeface="Arial"/>
              </a:rPr>
              <a:t>social </a:t>
            </a:r>
            <a:r>
              <a:rPr sz="1400" spc="-17" dirty="0">
                <a:latin typeface="Arial"/>
                <a:cs typeface="Arial"/>
              </a:rPr>
              <a:t>sciences, </a:t>
            </a:r>
            <a:r>
              <a:rPr sz="1400" spc="-3" dirty="0">
                <a:latin typeface="Arial"/>
                <a:cs typeface="Arial"/>
              </a:rPr>
              <a:t>humanities </a:t>
            </a:r>
            <a:r>
              <a:rPr sz="1400" spc="3" dirty="0">
                <a:latin typeface="Arial"/>
                <a:cs typeface="Arial"/>
              </a:rPr>
              <a:t>and </a:t>
            </a:r>
            <a:r>
              <a:rPr sz="1400" spc="-14" dirty="0">
                <a:latin typeface="Arial"/>
                <a:cs typeface="Arial"/>
              </a:rPr>
              <a:t>arts</a:t>
            </a:r>
            <a:r>
              <a:rPr sz="1400" spc="-109" dirty="0">
                <a:latin typeface="Arial"/>
                <a:cs typeface="Arial"/>
              </a:rPr>
              <a:t> </a:t>
            </a:r>
            <a:r>
              <a:rPr sz="1400" spc="-48" dirty="0">
                <a:latin typeface="Arial"/>
                <a:cs typeface="Arial"/>
              </a:rPr>
              <a:t>(SSHA)  </a:t>
            </a:r>
            <a:r>
              <a:rPr sz="1400" spc="-17" dirty="0">
                <a:latin typeface="Arial"/>
                <a:cs typeface="Arial"/>
              </a:rPr>
              <a:t>researchers </a:t>
            </a:r>
            <a:r>
              <a:rPr sz="1400" spc="7" dirty="0">
                <a:latin typeface="Arial"/>
                <a:cs typeface="Arial"/>
              </a:rPr>
              <a:t>involved in </a:t>
            </a:r>
            <a:r>
              <a:rPr sz="1400" spc="10" dirty="0">
                <a:latin typeface="Arial"/>
                <a:cs typeface="Arial"/>
              </a:rPr>
              <a:t>collaboration, </a:t>
            </a:r>
            <a:r>
              <a:rPr sz="1400" spc="3" dirty="0">
                <a:latin typeface="Arial"/>
                <a:cs typeface="Arial"/>
              </a:rPr>
              <a:t>interdisciplinary  </a:t>
            </a:r>
            <a:r>
              <a:rPr sz="1400" spc="7" dirty="0">
                <a:latin typeface="Arial"/>
                <a:cs typeface="Arial"/>
              </a:rPr>
              <a:t>projects </a:t>
            </a:r>
            <a:r>
              <a:rPr sz="1400" spc="3" dirty="0">
                <a:latin typeface="Arial"/>
                <a:cs typeface="Arial"/>
              </a:rPr>
              <a:t>and  </a:t>
            </a:r>
            <a:r>
              <a:rPr sz="1400" spc="-10" dirty="0">
                <a:latin typeface="Arial"/>
                <a:cs typeface="Arial"/>
              </a:rPr>
              <a:t>cross-sectoral  </a:t>
            </a:r>
            <a:r>
              <a:rPr sz="1400" spc="-3" dirty="0">
                <a:latin typeface="Arial"/>
                <a:cs typeface="Arial"/>
              </a:rPr>
              <a:t>partnerships </a:t>
            </a:r>
            <a:r>
              <a:rPr sz="1400" spc="-14" dirty="0">
                <a:latin typeface="Arial"/>
                <a:cs typeface="Arial"/>
              </a:rPr>
              <a:t>have  </a:t>
            </a:r>
            <a:r>
              <a:rPr sz="1400" spc="-7" dirty="0">
                <a:latin typeface="Arial"/>
                <a:cs typeface="Arial"/>
              </a:rPr>
              <a:t>increased </a:t>
            </a:r>
            <a:r>
              <a:rPr sz="1400" spc="7" dirty="0">
                <a:latin typeface="Arial"/>
                <a:cs typeface="Arial"/>
              </a:rPr>
              <a:t>impact. </a:t>
            </a:r>
            <a:r>
              <a:rPr sz="1400" dirty="0">
                <a:latin typeface="Arial"/>
                <a:cs typeface="Arial"/>
              </a:rPr>
              <a:t>However, </a:t>
            </a:r>
            <a:r>
              <a:rPr sz="1400" spc="7" dirty="0">
                <a:latin typeface="Arial"/>
                <a:cs typeface="Arial"/>
              </a:rPr>
              <a:t>collaborative </a:t>
            </a:r>
            <a:r>
              <a:rPr sz="1400" dirty="0">
                <a:latin typeface="Arial"/>
                <a:cs typeface="Arial"/>
              </a:rPr>
              <a:t>settings </a:t>
            </a:r>
            <a:r>
              <a:rPr sz="1400" spc="3" dirty="0">
                <a:latin typeface="Arial"/>
                <a:cs typeface="Arial"/>
              </a:rPr>
              <a:t>present </a:t>
            </a:r>
            <a:r>
              <a:rPr sz="1400" spc="-3" dirty="0">
                <a:latin typeface="Arial"/>
                <a:cs typeface="Arial"/>
              </a:rPr>
              <a:t>specific  challenges, </a:t>
            </a:r>
            <a:r>
              <a:rPr sz="1400" spc="3" dirty="0">
                <a:latin typeface="Arial"/>
                <a:cs typeface="Arial"/>
              </a:rPr>
              <a:t>and </a:t>
            </a:r>
            <a:r>
              <a:rPr sz="1400" spc="-44" dirty="0">
                <a:latin typeface="Arial"/>
                <a:cs typeface="Arial"/>
              </a:rPr>
              <a:t>SSHA </a:t>
            </a:r>
            <a:r>
              <a:rPr sz="1400" spc="10" dirty="0">
                <a:latin typeface="Arial"/>
                <a:cs typeface="Arial"/>
              </a:rPr>
              <a:t>postgraduate training </a:t>
            </a:r>
            <a:r>
              <a:rPr sz="1400" spc="3" dirty="0">
                <a:latin typeface="Arial"/>
                <a:cs typeface="Arial"/>
              </a:rPr>
              <a:t>should </a:t>
            </a:r>
            <a:r>
              <a:rPr sz="1400" spc="20" dirty="0">
                <a:latin typeface="Arial"/>
                <a:cs typeface="Arial"/>
              </a:rPr>
              <a:t>be </a:t>
            </a:r>
            <a:r>
              <a:rPr sz="1400" spc="10" dirty="0">
                <a:latin typeface="Arial"/>
                <a:cs typeface="Arial"/>
              </a:rPr>
              <a:t>designed </a:t>
            </a:r>
            <a:r>
              <a:rPr sz="1400" spc="34" dirty="0">
                <a:latin typeface="Arial"/>
                <a:cs typeface="Arial"/>
              </a:rPr>
              <a:t>to </a:t>
            </a:r>
            <a:r>
              <a:rPr sz="1400" spc="20" dirty="0">
                <a:latin typeface="Arial"/>
                <a:cs typeface="Arial"/>
              </a:rPr>
              <a:t>equip </a:t>
            </a:r>
            <a:r>
              <a:rPr sz="1400" spc="-17" dirty="0">
                <a:latin typeface="Arial"/>
                <a:cs typeface="Arial"/>
              </a:rPr>
              <a:t>researchers </a:t>
            </a:r>
            <a:r>
              <a:rPr sz="1400" spc="34" dirty="0">
                <a:latin typeface="Arial"/>
                <a:cs typeface="Arial"/>
              </a:rPr>
              <a:t>to  </a:t>
            </a:r>
            <a:r>
              <a:rPr sz="1400" spc="-10" dirty="0">
                <a:latin typeface="Arial"/>
                <a:cs typeface="Arial"/>
              </a:rPr>
              <a:t>address </a:t>
            </a:r>
            <a:r>
              <a:rPr sz="1400" spc="-3" dirty="0">
                <a:latin typeface="Arial"/>
                <a:cs typeface="Arial"/>
              </a:rPr>
              <a:t>these</a:t>
            </a:r>
            <a:r>
              <a:rPr sz="1400" spc="7" dirty="0">
                <a:latin typeface="Arial"/>
                <a:cs typeface="Arial"/>
              </a:rPr>
              <a:t> </a:t>
            </a:r>
            <a:r>
              <a:rPr sz="1400" spc="-3" dirty="0">
                <a:latin typeface="Arial"/>
                <a:cs typeface="Arial"/>
              </a:rPr>
              <a:t>challenges.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1400" dirty="0">
              <a:latin typeface="Arial"/>
              <a:cs typeface="Arial"/>
            </a:endParaRPr>
          </a:p>
          <a:p>
            <a:pPr marL="8659"/>
            <a:r>
              <a:rPr sz="1400" spc="10" dirty="0">
                <a:latin typeface="Arial"/>
                <a:cs typeface="Arial"/>
              </a:rPr>
              <a:t>Evidence</a:t>
            </a:r>
            <a:endParaRPr sz="1400" dirty="0">
              <a:latin typeface="Arial"/>
              <a:cs typeface="Arial"/>
            </a:endParaRPr>
          </a:p>
          <a:p>
            <a:pPr marL="8659" marR="3464" algn="just">
              <a:lnSpc>
                <a:spcPct val="114999"/>
              </a:lnSpc>
              <a:spcBef>
                <a:spcPts val="975"/>
              </a:spcBef>
            </a:pPr>
            <a:r>
              <a:rPr sz="1400" spc="3" dirty="0">
                <a:latin typeface="Arial"/>
                <a:cs typeface="Arial"/>
              </a:rPr>
              <a:t>What</a:t>
            </a:r>
            <a:r>
              <a:rPr sz="1400" spc="232" dirty="0">
                <a:latin typeface="Arial"/>
                <a:cs typeface="Arial"/>
              </a:rPr>
              <a:t> </a:t>
            </a:r>
            <a:r>
              <a:rPr sz="1400" spc="-14" dirty="0">
                <a:latin typeface="Arial"/>
                <a:cs typeface="Arial"/>
              </a:rPr>
              <a:t>are  </a:t>
            </a:r>
            <a:r>
              <a:rPr sz="1400" spc="14" dirty="0">
                <a:latin typeface="Arial"/>
                <a:cs typeface="Arial"/>
              </a:rPr>
              <a:t>the </a:t>
            </a:r>
            <a:r>
              <a:rPr sz="1400" spc="20" dirty="0">
                <a:latin typeface="Arial"/>
                <a:cs typeface="Arial"/>
              </a:rPr>
              <a:t>“foundational </a:t>
            </a:r>
            <a:r>
              <a:rPr sz="1400" spc="7" dirty="0">
                <a:latin typeface="Arial"/>
                <a:cs typeface="Arial"/>
              </a:rPr>
              <a:t>skills” </a:t>
            </a:r>
            <a:r>
              <a:rPr sz="1400" spc="-7" dirty="0">
                <a:latin typeface="Arial"/>
                <a:cs typeface="Arial"/>
              </a:rPr>
              <a:t>associated </a:t>
            </a:r>
            <a:r>
              <a:rPr sz="1400" spc="14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leadership </a:t>
            </a:r>
            <a:r>
              <a:rPr sz="1400" spc="3" dirty="0">
                <a:latin typeface="Arial"/>
                <a:cs typeface="Arial"/>
              </a:rPr>
              <a:t>and  </a:t>
            </a:r>
            <a:r>
              <a:rPr sz="1400" dirty="0">
                <a:latin typeface="Arial"/>
                <a:cs typeface="Arial"/>
              </a:rPr>
              <a:t>collaborations?  </a:t>
            </a:r>
            <a:r>
              <a:rPr sz="1400" i="1" u="sng" spc="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Foundational </a:t>
            </a:r>
            <a:r>
              <a:rPr sz="1400" i="1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Skills </a:t>
            </a:r>
            <a:r>
              <a:rPr sz="1400" i="1" u="sng" spc="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and What </a:t>
            </a:r>
            <a:r>
              <a:rPr sz="1400" i="1" u="sng" spc="1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the </a:t>
            </a:r>
            <a:r>
              <a:rPr sz="1400" i="1" u="sng" spc="-6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SSH </a:t>
            </a:r>
            <a:r>
              <a:rPr sz="1400" i="1" u="sng" spc="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Need </a:t>
            </a:r>
            <a:r>
              <a:rPr sz="1400" i="1" u="sng" spc="3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to </a:t>
            </a:r>
            <a:r>
              <a:rPr sz="1400" i="1" u="sng" spc="-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Know</a:t>
            </a:r>
            <a:r>
              <a:rPr sz="1400" i="1" spc="-3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400" spc="7" dirty="0">
                <a:latin typeface="Arial"/>
                <a:cs typeface="Arial"/>
              </a:rPr>
              <a:t>provides </a:t>
            </a:r>
            <a:r>
              <a:rPr sz="1400" spc="-17" dirty="0">
                <a:latin typeface="Arial"/>
                <a:cs typeface="Arial"/>
              </a:rPr>
              <a:t>an answer </a:t>
            </a:r>
            <a:r>
              <a:rPr sz="1400" spc="-3" dirty="0">
                <a:latin typeface="Arial"/>
                <a:cs typeface="Arial"/>
              </a:rPr>
              <a:t>based </a:t>
            </a:r>
            <a:r>
              <a:rPr sz="1400" spc="14" dirty="0">
                <a:latin typeface="Arial"/>
                <a:cs typeface="Arial"/>
              </a:rPr>
              <a:t>on </a:t>
            </a:r>
            <a:r>
              <a:rPr sz="1400" spc="-31" dirty="0">
                <a:latin typeface="Arial"/>
                <a:cs typeface="Arial"/>
              </a:rPr>
              <a:t>a </a:t>
            </a:r>
            <a:r>
              <a:rPr sz="1400" spc="164" dirty="0">
                <a:latin typeface="Arial"/>
                <a:cs typeface="Arial"/>
              </a:rPr>
              <a:t> </a:t>
            </a:r>
            <a:r>
              <a:rPr sz="1400" spc="7" dirty="0">
                <a:latin typeface="Arial"/>
                <a:cs typeface="Arial"/>
              </a:rPr>
              <a:t>qualitative </a:t>
            </a:r>
            <a:r>
              <a:rPr sz="1400" spc="-24" dirty="0">
                <a:latin typeface="Arial"/>
                <a:cs typeface="Arial"/>
              </a:rPr>
              <a:t>analysis </a:t>
            </a:r>
            <a:r>
              <a:rPr sz="1400" spc="20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skills-talk </a:t>
            </a:r>
            <a:r>
              <a:rPr sz="1400" spc="7" dirty="0">
                <a:latin typeface="Arial"/>
                <a:cs typeface="Arial"/>
              </a:rPr>
              <a:t>in </a:t>
            </a:r>
            <a:r>
              <a:rPr sz="1400" spc="14" dirty="0">
                <a:latin typeface="Arial"/>
                <a:cs typeface="Arial"/>
              </a:rPr>
              <a:t>the </a:t>
            </a:r>
            <a:r>
              <a:rPr sz="1400" spc="7" dirty="0">
                <a:latin typeface="Arial"/>
                <a:cs typeface="Arial"/>
              </a:rPr>
              <a:t>grey</a:t>
            </a:r>
            <a:r>
              <a:rPr sz="1400" spc="-14" dirty="0">
                <a:latin typeface="Arial"/>
                <a:cs typeface="Arial"/>
              </a:rPr>
              <a:t> </a:t>
            </a:r>
            <a:r>
              <a:rPr sz="1400" spc="7" dirty="0">
                <a:latin typeface="Arial"/>
                <a:cs typeface="Arial"/>
              </a:rPr>
              <a:t>literature: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81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6922" y="1090268"/>
            <a:ext cx="5718156" cy="467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021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341" y="1848309"/>
            <a:ext cx="6251936" cy="433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" name="object 3"/>
          <p:cNvSpPr txBox="1"/>
          <p:nvPr/>
        </p:nvSpPr>
        <p:spPr>
          <a:xfrm>
            <a:off x="3023322" y="904994"/>
            <a:ext cx="6145356" cy="426008"/>
          </a:xfrm>
          <a:prstGeom prst="rect">
            <a:avLst/>
          </a:prstGeom>
        </p:spPr>
        <p:txBody>
          <a:bodyPr vert="horz" wrap="square" lIns="0" tIns="7360" rIns="0" bIns="0" rtlCol="0">
            <a:spAutoFit/>
          </a:bodyPr>
          <a:lstStyle/>
          <a:p>
            <a:pPr marL="8659" marR="3464" algn="just">
              <a:lnSpc>
                <a:spcPct val="114199"/>
              </a:lnSpc>
              <a:spcBef>
                <a:spcPts val="58"/>
              </a:spcBef>
            </a:pPr>
            <a:r>
              <a:rPr sz="818" spc="-10" dirty="0">
                <a:latin typeface="Arial"/>
                <a:cs typeface="Arial"/>
              </a:rPr>
              <a:t>The </a:t>
            </a:r>
            <a:r>
              <a:rPr sz="818" spc="-20" dirty="0">
                <a:latin typeface="Arial"/>
                <a:cs typeface="Arial"/>
              </a:rPr>
              <a:t>same </a:t>
            </a:r>
            <a:r>
              <a:rPr sz="818" spc="-14" dirty="0">
                <a:latin typeface="Arial"/>
                <a:cs typeface="Arial"/>
              </a:rPr>
              <a:t>research also </a:t>
            </a:r>
            <a:r>
              <a:rPr sz="818" spc="-20" dirty="0">
                <a:latin typeface="Arial"/>
                <a:cs typeface="Arial"/>
              </a:rPr>
              <a:t>shows </a:t>
            </a:r>
            <a:r>
              <a:rPr sz="818" spc="10" dirty="0">
                <a:latin typeface="Arial"/>
                <a:cs typeface="Arial"/>
              </a:rPr>
              <a:t>that, </a:t>
            </a:r>
            <a:r>
              <a:rPr sz="818" spc="7" dirty="0">
                <a:latin typeface="Arial"/>
                <a:cs typeface="Arial"/>
              </a:rPr>
              <a:t>at </a:t>
            </a:r>
            <a:r>
              <a:rPr sz="818" spc="-7" dirty="0">
                <a:latin typeface="Arial"/>
                <a:cs typeface="Arial"/>
              </a:rPr>
              <a:t>least </a:t>
            </a:r>
            <a:r>
              <a:rPr sz="818" spc="7" dirty="0">
                <a:latin typeface="Arial"/>
                <a:cs typeface="Arial"/>
              </a:rPr>
              <a:t>in </a:t>
            </a:r>
            <a:r>
              <a:rPr sz="818" spc="-7" dirty="0">
                <a:latin typeface="Arial"/>
                <a:cs typeface="Arial"/>
              </a:rPr>
              <a:t>Canadian universities, </a:t>
            </a:r>
            <a:r>
              <a:rPr sz="818" spc="-44" dirty="0">
                <a:latin typeface="Arial"/>
                <a:cs typeface="Arial"/>
              </a:rPr>
              <a:t>SSHA </a:t>
            </a:r>
            <a:r>
              <a:rPr sz="818" spc="7" dirty="0">
                <a:latin typeface="Arial"/>
                <a:cs typeface="Arial"/>
              </a:rPr>
              <a:t>departments</a:t>
            </a:r>
            <a:r>
              <a:rPr sz="818" spc="-55" dirty="0">
                <a:latin typeface="Arial"/>
                <a:cs typeface="Arial"/>
              </a:rPr>
              <a:t> </a:t>
            </a:r>
            <a:r>
              <a:rPr sz="818" spc="3" dirty="0">
                <a:latin typeface="Arial"/>
                <a:cs typeface="Arial"/>
              </a:rPr>
              <a:t>and  programs </a:t>
            </a:r>
            <a:r>
              <a:rPr sz="818" spc="20" dirty="0">
                <a:latin typeface="Arial"/>
                <a:cs typeface="Arial"/>
              </a:rPr>
              <a:t>tend </a:t>
            </a:r>
            <a:r>
              <a:rPr sz="818" spc="34" dirty="0">
                <a:latin typeface="Arial"/>
                <a:cs typeface="Arial"/>
              </a:rPr>
              <a:t>to </a:t>
            </a:r>
            <a:r>
              <a:rPr sz="818" spc="-3" dirty="0">
                <a:latin typeface="Arial"/>
                <a:cs typeface="Arial"/>
              </a:rPr>
              <a:t>capitalise </a:t>
            </a:r>
            <a:r>
              <a:rPr sz="818" spc="14" dirty="0">
                <a:latin typeface="Arial"/>
                <a:cs typeface="Arial"/>
              </a:rPr>
              <a:t>on the </a:t>
            </a:r>
            <a:r>
              <a:rPr sz="818" spc="7" dirty="0">
                <a:latin typeface="Arial"/>
                <a:cs typeface="Arial"/>
              </a:rPr>
              <a:t>perceived </a:t>
            </a:r>
            <a:r>
              <a:rPr sz="818" spc="-17" dirty="0">
                <a:latin typeface="Arial"/>
                <a:cs typeface="Arial"/>
              </a:rPr>
              <a:t>values </a:t>
            </a:r>
            <a:r>
              <a:rPr sz="818" spc="20" dirty="0">
                <a:latin typeface="Arial"/>
                <a:cs typeface="Arial"/>
              </a:rPr>
              <a:t>of </a:t>
            </a:r>
            <a:r>
              <a:rPr sz="818" spc="-17" dirty="0">
                <a:latin typeface="Arial"/>
                <a:cs typeface="Arial"/>
              </a:rPr>
              <a:t>skills </a:t>
            </a:r>
            <a:r>
              <a:rPr sz="818" spc="-7" dirty="0">
                <a:latin typeface="Arial"/>
                <a:cs typeface="Arial"/>
              </a:rPr>
              <a:t>associated </a:t>
            </a:r>
            <a:r>
              <a:rPr sz="818" spc="34" dirty="0">
                <a:latin typeface="Arial"/>
                <a:cs typeface="Arial"/>
              </a:rPr>
              <a:t>to </a:t>
            </a:r>
            <a:r>
              <a:rPr sz="818" spc="7" dirty="0">
                <a:latin typeface="Arial"/>
                <a:cs typeface="Arial"/>
              </a:rPr>
              <a:t>innovation </a:t>
            </a:r>
            <a:r>
              <a:rPr sz="818" spc="-3" dirty="0">
                <a:latin typeface="Arial"/>
                <a:cs typeface="Arial"/>
              </a:rPr>
              <a:t>when  </a:t>
            </a:r>
            <a:r>
              <a:rPr sz="818" spc="24" dirty="0">
                <a:latin typeface="Arial"/>
                <a:cs typeface="Arial"/>
              </a:rPr>
              <a:t>promoting </a:t>
            </a:r>
            <a:r>
              <a:rPr sz="818" spc="10" dirty="0">
                <a:latin typeface="Arial"/>
                <a:cs typeface="Arial"/>
              </a:rPr>
              <a:t>their </a:t>
            </a:r>
            <a:r>
              <a:rPr sz="818" spc="3" dirty="0">
                <a:latin typeface="Arial"/>
                <a:cs typeface="Arial"/>
              </a:rPr>
              <a:t>programs. </a:t>
            </a:r>
            <a:r>
              <a:rPr sz="818" spc="-10" dirty="0">
                <a:latin typeface="Arial"/>
                <a:cs typeface="Arial"/>
              </a:rPr>
              <a:t>The </a:t>
            </a:r>
            <a:r>
              <a:rPr sz="818" spc="-20" dirty="0">
                <a:latin typeface="Arial"/>
                <a:cs typeface="Arial"/>
              </a:rPr>
              <a:t>same </a:t>
            </a:r>
            <a:r>
              <a:rPr sz="818" dirty="0">
                <a:latin typeface="Arial"/>
                <a:cs typeface="Arial"/>
              </a:rPr>
              <a:t>however </a:t>
            </a:r>
            <a:r>
              <a:rPr sz="818" spc="3" dirty="0">
                <a:latin typeface="Arial"/>
                <a:cs typeface="Arial"/>
              </a:rPr>
              <a:t>does </a:t>
            </a:r>
            <a:r>
              <a:rPr sz="818" spc="24" dirty="0">
                <a:latin typeface="Arial"/>
                <a:cs typeface="Arial"/>
              </a:rPr>
              <a:t>not </a:t>
            </a:r>
            <a:r>
              <a:rPr sz="818" spc="20" dirty="0">
                <a:latin typeface="Arial"/>
                <a:cs typeface="Arial"/>
              </a:rPr>
              <a:t>hold </a:t>
            </a:r>
            <a:r>
              <a:rPr sz="818" spc="-3" dirty="0">
                <a:latin typeface="Arial"/>
                <a:cs typeface="Arial"/>
              </a:rPr>
              <a:t>when </a:t>
            </a:r>
            <a:r>
              <a:rPr sz="818" spc="27" dirty="0">
                <a:latin typeface="Arial"/>
                <a:cs typeface="Arial"/>
              </a:rPr>
              <a:t>it </a:t>
            </a:r>
            <a:r>
              <a:rPr sz="818" spc="-7" dirty="0">
                <a:latin typeface="Arial"/>
                <a:cs typeface="Arial"/>
              </a:rPr>
              <a:t>comes </a:t>
            </a:r>
            <a:r>
              <a:rPr sz="818" spc="34" dirty="0">
                <a:latin typeface="Arial"/>
                <a:cs typeface="Arial"/>
              </a:rPr>
              <a:t>to </a:t>
            </a:r>
            <a:r>
              <a:rPr sz="818" spc="14" dirty="0">
                <a:latin typeface="Arial"/>
                <a:cs typeface="Arial"/>
              </a:rPr>
              <a:t>the </a:t>
            </a:r>
            <a:r>
              <a:rPr sz="818" spc="-17" dirty="0">
                <a:latin typeface="Arial"/>
                <a:cs typeface="Arial"/>
              </a:rPr>
              <a:t>skills  </a:t>
            </a:r>
            <a:r>
              <a:rPr sz="818" spc="-7" dirty="0">
                <a:latin typeface="Arial"/>
                <a:cs typeface="Arial"/>
              </a:rPr>
              <a:t>associated </a:t>
            </a:r>
            <a:r>
              <a:rPr sz="818" spc="14" dirty="0">
                <a:latin typeface="Arial"/>
                <a:cs typeface="Arial"/>
              </a:rPr>
              <a:t>with </a:t>
            </a:r>
            <a:r>
              <a:rPr sz="818" dirty="0">
                <a:latin typeface="Arial"/>
                <a:cs typeface="Arial"/>
              </a:rPr>
              <a:t>leadership </a:t>
            </a:r>
            <a:r>
              <a:rPr sz="818" spc="3" dirty="0">
                <a:latin typeface="Arial"/>
                <a:cs typeface="Arial"/>
              </a:rPr>
              <a:t>and </a:t>
            </a:r>
            <a:r>
              <a:rPr sz="818" spc="10" dirty="0">
                <a:latin typeface="Arial"/>
                <a:cs typeface="Arial"/>
              </a:rPr>
              <a:t>collaboration, </a:t>
            </a:r>
            <a:r>
              <a:rPr sz="818" spc="14" dirty="0">
                <a:latin typeface="Arial"/>
                <a:cs typeface="Arial"/>
              </a:rPr>
              <a:t>that </a:t>
            </a:r>
            <a:r>
              <a:rPr sz="818" spc="-17" dirty="0">
                <a:latin typeface="Arial"/>
                <a:cs typeface="Arial"/>
              </a:rPr>
              <a:t>is, </a:t>
            </a:r>
            <a:r>
              <a:rPr sz="818" spc="14" dirty="0">
                <a:latin typeface="Arial"/>
                <a:cs typeface="Arial"/>
              </a:rPr>
              <a:t>with </a:t>
            </a:r>
            <a:r>
              <a:rPr sz="818" spc="-3" dirty="0">
                <a:latin typeface="Arial"/>
                <a:cs typeface="Arial"/>
              </a:rPr>
              <a:t>so-called </a:t>
            </a:r>
            <a:r>
              <a:rPr sz="818" spc="-7" dirty="0">
                <a:latin typeface="Arial"/>
                <a:cs typeface="Arial"/>
              </a:rPr>
              <a:t>social, </a:t>
            </a:r>
            <a:r>
              <a:rPr sz="818" spc="10" dirty="0">
                <a:latin typeface="Arial"/>
                <a:cs typeface="Arial"/>
              </a:rPr>
              <a:t>emotional </a:t>
            </a:r>
            <a:r>
              <a:rPr sz="818" spc="3" dirty="0">
                <a:latin typeface="Arial"/>
                <a:cs typeface="Arial"/>
              </a:rPr>
              <a:t>and  ethical</a:t>
            </a:r>
            <a:r>
              <a:rPr sz="818" spc="-3" dirty="0">
                <a:latin typeface="Arial"/>
                <a:cs typeface="Arial"/>
              </a:rPr>
              <a:t> </a:t>
            </a:r>
            <a:r>
              <a:rPr sz="818" spc="7" dirty="0">
                <a:latin typeface="Arial"/>
                <a:cs typeface="Arial"/>
              </a:rPr>
              <a:t>intelligence.</a:t>
            </a:r>
            <a:endParaRPr sz="8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53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9887" y="1773835"/>
            <a:ext cx="4967426" cy="210983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15183" marR="3464" indent="-122090" algn="just">
              <a:lnSpc>
                <a:spcPct val="114500"/>
              </a:lnSpc>
              <a:spcBef>
                <a:spcPts val="68"/>
              </a:spcBef>
              <a:buFont typeface="Symbol"/>
              <a:buChar char=""/>
              <a:tabLst>
                <a:tab pos="315615" algn="l"/>
              </a:tabLst>
            </a:pPr>
            <a:r>
              <a:rPr sz="750" spc="3" dirty="0">
                <a:latin typeface="Arial"/>
                <a:cs typeface="Arial"/>
              </a:rPr>
              <a:t>Are </a:t>
            </a:r>
            <a:r>
              <a:rPr sz="750" spc="-17" dirty="0">
                <a:latin typeface="Arial"/>
                <a:cs typeface="Arial"/>
              </a:rPr>
              <a:t>skills </a:t>
            </a:r>
            <a:r>
              <a:rPr sz="750" spc="10" dirty="0">
                <a:latin typeface="Arial"/>
                <a:cs typeface="Arial"/>
              </a:rPr>
              <a:t>for </a:t>
            </a:r>
            <a:r>
              <a:rPr sz="750" spc="7" dirty="0">
                <a:latin typeface="Arial"/>
                <a:cs typeface="Arial"/>
              </a:rPr>
              <a:t>collaboration </a:t>
            </a:r>
            <a:r>
              <a:rPr sz="750" spc="3" dirty="0">
                <a:latin typeface="Arial"/>
                <a:cs typeface="Arial"/>
              </a:rPr>
              <a:t>and </a:t>
            </a:r>
            <a:r>
              <a:rPr sz="750" dirty="0">
                <a:latin typeface="Arial"/>
                <a:cs typeface="Arial"/>
              </a:rPr>
              <a:t>leadership equally </a:t>
            </a:r>
            <a:r>
              <a:rPr sz="750" spc="-3" dirty="0">
                <a:latin typeface="Arial"/>
                <a:cs typeface="Arial"/>
              </a:rPr>
              <a:t>valuable </a:t>
            </a:r>
            <a:r>
              <a:rPr sz="750" spc="3" dirty="0">
                <a:latin typeface="Arial"/>
                <a:cs typeface="Arial"/>
              </a:rPr>
              <a:t>in </a:t>
            </a:r>
            <a:r>
              <a:rPr sz="750" spc="-3" dirty="0">
                <a:latin typeface="Arial"/>
                <a:cs typeface="Arial"/>
              </a:rPr>
              <a:t>academic </a:t>
            </a:r>
            <a:r>
              <a:rPr sz="750" spc="-14" dirty="0">
                <a:latin typeface="Arial"/>
                <a:cs typeface="Arial"/>
              </a:rPr>
              <a:t>research, </a:t>
            </a:r>
            <a:r>
              <a:rPr sz="750" spc="-44" dirty="0">
                <a:latin typeface="Arial"/>
                <a:cs typeface="Arial"/>
              </a:rPr>
              <a:t>as </a:t>
            </a:r>
            <a:r>
              <a:rPr sz="750" spc="3" dirty="0">
                <a:latin typeface="Arial"/>
                <a:cs typeface="Arial"/>
              </a:rPr>
              <a:t>they </a:t>
            </a:r>
            <a:r>
              <a:rPr sz="750" spc="-14" dirty="0">
                <a:latin typeface="Arial"/>
                <a:cs typeface="Arial"/>
              </a:rPr>
              <a:t>are  </a:t>
            </a:r>
            <a:r>
              <a:rPr sz="750" spc="3" dirty="0">
                <a:latin typeface="Arial"/>
                <a:cs typeface="Arial"/>
              </a:rPr>
              <a:t>in </a:t>
            </a:r>
            <a:r>
              <a:rPr sz="750" spc="10" dirty="0">
                <a:latin typeface="Arial"/>
                <a:cs typeface="Arial"/>
              </a:rPr>
              <a:t>other </a:t>
            </a:r>
            <a:r>
              <a:rPr sz="750" spc="14" dirty="0">
                <a:latin typeface="Arial"/>
                <a:cs typeface="Arial"/>
              </a:rPr>
              <a:t>type </a:t>
            </a:r>
            <a:r>
              <a:rPr sz="750" spc="17" dirty="0">
                <a:latin typeface="Arial"/>
                <a:cs typeface="Arial"/>
              </a:rPr>
              <a:t>of </a:t>
            </a:r>
            <a:r>
              <a:rPr sz="750" spc="-41" dirty="0">
                <a:latin typeface="Arial"/>
                <a:cs typeface="Arial"/>
              </a:rPr>
              <a:t>SSHA </a:t>
            </a:r>
            <a:r>
              <a:rPr sz="750" spc="-20" dirty="0">
                <a:latin typeface="Arial"/>
                <a:cs typeface="Arial"/>
              </a:rPr>
              <a:t>PhD </a:t>
            </a:r>
            <a:r>
              <a:rPr sz="750" spc="10" dirty="0">
                <a:latin typeface="Arial"/>
                <a:cs typeface="Arial"/>
              </a:rPr>
              <a:t>employment outcome </a:t>
            </a:r>
            <a:r>
              <a:rPr sz="750" spc="-7" dirty="0">
                <a:latin typeface="Arial"/>
                <a:cs typeface="Arial"/>
              </a:rPr>
              <a:t>(e.g. </a:t>
            </a:r>
            <a:r>
              <a:rPr sz="750" dirty="0">
                <a:latin typeface="Arial"/>
                <a:cs typeface="Arial"/>
              </a:rPr>
              <a:t>non-entry-level </a:t>
            </a:r>
            <a:r>
              <a:rPr sz="750" spc="24" dirty="0">
                <a:latin typeface="Arial"/>
                <a:cs typeface="Arial"/>
              </a:rPr>
              <a:t>job </a:t>
            </a:r>
            <a:r>
              <a:rPr sz="750" spc="3" dirty="0">
                <a:latin typeface="Arial"/>
                <a:cs typeface="Arial"/>
              </a:rPr>
              <a:t>in </a:t>
            </a:r>
            <a:r>
              <a:rPr sz="750" spc="-10" dirty="0">
                <a:latin typeface="Arial"/>
                <a:cs typeface="Arial"/>
              </a:rPr>
              <a:t>social, </a:t>
            </a:r>
            <a:r>
              <a:rPr sz="750" spc="14" dirty="0">
                <a:latin typeface="Arial"/>
                <a:cs typeface="Arial"/>
              </a:rPr>
              <a:t>public  </a:t>
            </a:r>
            <a:r>
              <a:rPr sz="750" spc="-10" dirty="0">
                <a:latin typeface="Arial"/>
                <a:cs typeface="Arial"/>
              </a:rPr>
              <a:t>sectors </a:t>
            </a:r>
            <a:r>
              <a:rPr sz="750" spc="3" dirty="0">
                <a:latin typeface="Arial"/>
                <a:cs typeface="Arial"/>
              </a:rPr>
              <a:t>and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7" dirty="0">
                <a:latin typeface="Arial"/>
                <a:cs typeface="Arial"/>
              </a:rPr>
              <a:t>industry)</a:t>
            </a:r>
            <a:endParaRPr sz="75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920" dirty="0">
              <a:latin typeface="Arial"/>
              <a:cs typeface="Arial"/>
            </a:endParaRPr>
          </a:p>
          <a:p>
            <a:pPr marL="193093" indent="-184434">
              <a:buAutoNum type="arabicParenR" startAt="2"/>
              <a:tabLst>
                <a:tab pos="192660" algn="l"/>
                <a:tab pos="193093" algn="l"/>
              </a:tabLst>
            </a:pPr>
            <a:r>
              <a:rPr sz="818" spc="7" dirty="0">
                <a:latin typeface="Arial"/>
                <a:cs typeface="Arial"/>
              </a:rPr>
              <a:t>Who </a:t>
            </a:r>
            <a:r>
              <a:rPr sz="818" spc="-24" dirty="0">
                <a:latin typeface="Arial"/>
                <a:cs typeface="Arial"/>
              </a:rPr>
              <a:t>is </a:t>
            </a:r>
            <a:r>
              <a:rPr sz="818" dirty="0">
                <a:latin typeface="Arial"/>
                <a:cs typeface="Arial"/>
              </a:rPr>
              <a:t>responsible </a:t>
            </a:r>
            <a:r>
              <a:rPr sz="818" spc="14" dirty="0">
                <a:latin typeface="Arial"/>
                <a:cs typeface="Arial"/>
              </a:rPr>
              <a:t>for the </a:t>
            </a:r>
            <a:r>
              <a:rPr sz="818" dirty="0">
                <a:latin typeface="Arial"/>
                <a:cs typeface="Arial"/>
              </a:rPr>
              <a:t>relevant</a:t>
            </a:r>
            <a:r>
              <a:rPr sz="818" spc="-10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training?</a:t>
            </a:r>
          </a:p>
          <a:p>
            <a:pPr marL="253705" marR="3464" lvl="1" indent="-122956" algn="just">
              <a:lnSpc>
                <a:spcPct val="114500"/>
              </a:lnSpc>
              <a:spcBef>
                <a:spcPts val="937"/>
              </a:spcBef>
              <a:buFont typeface="Symbol"/>
              <a:buChar char=""/>
              <a:tabLst>
                <a:tab pos="254138" algn="l"/>
              </a:tabLst>
            </a:pPr>
            <a:r>
              <a:rPr sz="750" spc="-3" dirty="0">
                <a:latin typeface="Arial"/>
                <a:cs typeface="Arial"/>
              </a:rPr>
              <a:t>Should we </a:t>
            </a:r>
            <a:r>
              <a:rPr sz="750" spc="7" dirty="0">
                <a:latin typeface="Arial"/>
                <a:cs typeface="Arial"/>
              </a:rPr>
              <a:t>expect </a:t>
            </a:r>
            <a:r>
              <a:rPr sz="750" spc="-14" dirty="0">
                <a:latin typeface="Arial"/>
                <a:cs typeface="Arial"/>
              </a:rPr>
              <a:t>supervisors</a:t>
            </a:r>
            <a:r>
              <a:rPr sz="750" spc="181" dirty="0">
                <a:latin typeface="Arial"/>
                <a:cs typeface="Arial"/>
              </a:rPr>
              <a:t> </a:t>
            </a:r>
            <a:r>
              <a:rPr sz="750" spc="31" dirty="0">
                <a:latin typeface="Arial"/>
                <a:cs typeface="Arial"/>
              </a:rPr>
              <a:t>to </a:t>
            </a:r>
            <a:r>
              <a:rPr sz="750" spc="17" dirty="0">
                <a:latin typeface="Arial"/>
                <a:cs typeface="Arial"/>
              </a:rPr>
              <a:t>equip </a:t>
            </a:r>
            <a:r>
              <a:rPr sz="750" spc="7" dirty="0">
                <a:latin typeface="Arial"/>
                <a:cs typeface="Arial"/>
              </a:rPr>
              <a:t>their </a:t>
            </a:r>
            <a:r>
              <a:rPr sz="750" spc="-14" dirty="0">
                <a:latin typeface="Arial"/>
                <a:cs typeface="Arial"/>
              </a:rPr>
              <a:t>supervisees  </a:t>
            </a:r>
            <a:r>
              <a:rPr sz="750" spc="10" dirty="0">
                <a:latin typeface="Arial"/>
                <a:cs typeface="Arial"/>
              </a:rPr>
              <a:t>with the </a:t>
            </a:r>
            <a:r>
              <a:rPr sz="750" spc="-17" dirty="0">
                <a:latin typeface="Arial"/>
                <a:cs typeface="Arial"/>
              </a:rPr>
              <a:t>skills </a:t>
            </a:r>
            <a:r>
              <a:rPr sz="750" spc="3" dirty="0">
                <a:latin typeface="Arial"/>
                <a:cs typeface="Arial"/>
              </a:rPr>
              <a:t>they </a:t>
            </a:r>
            <a:r>
              <a:rPr sz="750" spc="7" dirty="0">
                <a:latin typeface="Arial"/>
                <a:cs typeface="Arial"/>
              </a:rPr>
              <a:t>need </a:t>
            </a:r>
            <a:r>
              <a:rPr sz="750" spc="10" dirty="0">
                <a:latin typeface="Arial"/>
                <a:cs typeface="Arial"/>
              </a:rPr>
              <a:t>for  </a:t>
            </a:r>
            <a:r>
              <a:rPr sz="750" spc="7" dirty="0">
                <a:latin typeface="Arial"/>
                <a:cs typeface="Arial"/>
              </a:rPr>
              <a:t>collaboration</a:t>
            </a:r>
            <a:r>
              <a:rPr sz="750" spc="-17" dirty="0">
                <a:latin typeface="Arial"/>
                <a:cs typeface="Arial"/>
              </a:rPr>
              <a:t> </a:t>
            </a:r>
            <a:r>
              <a:rPr sz="750" spc="3" dirty="0">
                <a:latin typeface="Arial"/>
                <a:cs typeface="Arial"/>
              </a:rPr>
              <a:t>and</a:t>
            </a:r>
            <a:r>
              <a:rPr sz="750" spc="-17" dirty="0">
                <a:latin typeface="Arial"/>
                <a:cs typeface="Arial"/>
              </a:rPr>
              <a:t> </a:t>
            </a:r>
            <a:r>
              <a:rPr sz="750" spc="-7" dirty="0">
                <a:latin typeface="Arial"/>
                <a:cs typeface="Arial"/>
              </a:rPr>
              <a:t>leadership?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-17" dirty="0">
                <a:latin typeface="Arial"/>
                <a:cs typeface="Arial"/>
              </a:rPr>
              <a:t>(De </a:t>
            </a:r>
            <a:r>
              <a:rPr sz="750" spc="-3" dirty="0">
                <a:latin typeface="Arial"/>
                <a:cs typeface="Arial"/>
              </a:rPr>
              <a:t>we</a:t>
            </a:r>
            <a:r>
              <a:rPr sz="750" spc="-17" dirty="0">
                <a:latin typeface="Arial"/>
                <a:cs typeface="Arial"/>
              </a:rPr>
              <a:t> </a:t>
            </a:r>
            <a:r>
              <a:rPr sz="750" spc="7" dirty="0">
                <a:latin typeface="Arial"/>
                <a:cs typeface="Arial"/>
              </a:rPr>
              <a:t>need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31" dirty="0">
                <a:latin typeface="Arial"/>
                <a:cs typeface="Arial"/>
              </a:rPr>
              <a:t>to</a:t>
            </a:r>
            <a:r>
              <a:rPr sz="750" spc="-1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upskill</a:t>
            </a:r>
            <a:r>
              <a:rPr sz="750" spc="-14" dirty="0">
                <a:latin typeface="Arial"/>
                <a:cs typeface="Arial"/>
              </a:rPr>
              <a:t> supervisors</a:t>
            </a:r>
            <a:r>
              <a:rPr sz="750" spc="-17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too,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3" dirty="0">
                <a:latin typeface="Arial"/>
                <a:cs typeface="Arial"/>
              </a:rPr>
              <a:t>and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7" dirty="0">
                <a:latin typeface="Arial"/>
                <a:cs typeface="Arial"/>
              </a:rPr>
              <a:t>how</a:t>
            </a:r>
            <a:r>
              <a:rPr sz="750" spc="-17" dirty="0">
                <a:latin typeface="Arial"/>
                <a:cs typeface="Arial"/>
              </a:rPr>
              <a:t> </a:t>
            </a:r>
            <a:r>
              <a:rPr sz="750" spc="-7" dirty="0">
                <a:latin typeface="Arial"/>
                <a:cs typeface="Arial"/>
              </a:rPr>
              <a:t>realistic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-24" dirty="0">
                <a:latin typeface="Arial"/>
                <a:cs typeface="Arial"/>
              </a:rPr>
              <a:t>is</a:t>
            </a:r>
            <a:r>
              <a:rPr sz="750" spc="-14" dirty="0">
                <a:latin typeface="Arial"/>
                <a:cs typeface="Arial"/>
              </a:rPr>
              <a:t> that?)</a:t>
            </a:r>
            <a:endParaRPr sz="750" dirty="0">
              <a:latin typeface="Arial"/>
              <a:cs typeface="Arial"/>
            </a:endParaRPr>
          </a:p>
          <a:p>
            <a:pPr marL="253705" marR="3464" lvl="1" indent="-122956" algn="just">
              <a:lnSpc>
                <a:spcPct val="113599"/>
              </a:lnSpc>
              <a:spcBef>
                <a:spcPts val="7"/>
              </a:spcBef>
              <a:buFont typeface="Symbol"/>
              <a:buChar char=""/>
              <a:tabLst>
                <a:tab pos="254138" algn="l"/>
              </a:tabLst>
            </a:pPr>
            <a:r>
              <a:rPr sz="750" spc="-3" dirty="0">
                <a:latin typeface="Arial"/>
                <a:cs typeface="Arial"/>
              </a:rPr>
              <a:t>Should we </a:t>
            </a:r>
            <a:r>
              <a:rPr sz="750" spc="14" dirty="0">
                <a:latin typeface="Arial"/>
                <a:cs typeface="Arial"/>
              </a:rPr>
              <a:t>provide </a:t>
            </a:r>
            <a:r>
              <a:rPr sz="750" spc="3" dirty="0">
                <a:latin typeface="Arial"/>
                <a:cs typeface="Arial"/>
              </a:rPr>
              <a:t>graduate </a:t>
            </a:r>
            <a:r>
              <a:rPr sz="750" spc="-3" dirty="0">
                <a:latin typeface="Arial"/>
                <a:cs typeface="Arial"/>
              </a:rPr>
              <a:t>students </a:t>
            </a:r>
            <a:r>
              <a:rPr sz="750" spc="10" dirty="0">
                <a:latin typeface="Arial"/>
                <a:cs typeface="Arial"/>
              </a:rPr>
              <a:t>with </a:t>
            </a:r>
            <a:r>
              <a:rPr sz="750" spc="3" dirty="0">
                <a:latin typeface="Arial"/>
                <a:cs typeface="Arial"/>
              </a:rPr>
              <a:t>self-directed </a:t>
            </a:r>
            <a:r>
              <a:rPr sz="750" dirty="0">
                <a:latin typeface="Arial"/>
                <a:cs typeface="Arial"/>
              </a:rPr>
              <a:t>skills-building </a:t>
            </a:r>
            <a:r>
              <a:rPr sz="750" spc="-14" dirty="0">
                <a:latin typeface="Arial"/>
                <a:cs typeface="Arial"/>
              </a:rPr>
              <a:t>resources,  </a:t>
            </a:r>
            <a:r>
              <a:rPr sz="750" spc="7" dirty="0">
                <a:latin typeface="Arial"/>
                <a:cs typeface="Arial"/>
              </a:rPr>
              <a:t>e.g.  </a:t>
            </a:r>
            <a:r>
              <a:rPr sz="750" spc="-7" dirty="0">
                <a:latin typeface="Arial"/>
                <a:cs typeface="Arial"/>
              </a:rPr>
              <a:t>workshops, </a:t>
            </a:r>
            <a:r>
              <a:rPr sz="750" spc="-3" dirty="0">
                <a:latin typeface="Arial"/>
                <a:cs typeface="Arial"/>
              </a:rPr>
              <a:t>self-paced units </a:t>
            </a:r>
            <a:r>
              <a:rPr sz="750" spc="-10" dirty="0">
                <a:latin typeface="Arial"/>
                <a:cs typeface="Arial"/>
              </a:rPr>
              <a:t>(Who </a:t>
            </a:r>
            <a:r>
              <a:rPr sz="750" spc="3" dirty="0">
                <a:latin typeface="Arial"/>
                <a:cs typeface="Arial"/>
              </a:rPr>
              <a:t>in </a:t>
            </a:r>
            <a:r>
              <a:rPr sz="750" spc="-7" dirty="0">
                <a:latin typeface="Arial"/>
                <a:cs typeface="Arial"/>
              </a:rPr>
              <a:t>universities </a:t>
            </a:r>
            <a:r>
              <a:rPr sz="750" spc="-24" dirty="0">
                <a:latin typeface="Arial"/>
                <a:cs typeface="Arial"/>
              </a:rPr>
              <a:t>is </a:t>
            </a:r>
            <a:r>
              <a:rPr sz="750" spc="3" dirty="0">
                <a:latin typeface="Arial"/>
                <a:cs typeface="Arial"/>
              </a:rPr>
              <a:t>in </a:t>
            </a:r>
            <a:r>
              <a:rPr sz="750" spc="-3" dirty="0">
                <a:latin typeface="Arial"/>
                <a:cs typeface="Arial"/>
              </a:rPr>
              <a:t>charge </a:t>
            </a:r>
            <a:r>
              <a:rPr sz="750" spc="17" dirty="0">
                <a:latin typeface="Arial"/>
                <a:cs typeface="Arial"/>
              </a:rPr>
              <a:t>of </a:t>
            </a:r>
            <a:r>
              <a:rPr sz="750" spc="10" dirty="0">
                <a:latin typeface="Arial"/>
                <a:cs typeface="Arial"/>
              </a:rPr>
              <a:t>development </a:t>
            </a:r>
            <a:r>
              <a:rPr sz="750" spc="3" dirty="0">
                <a:latin typeface="Arial"/>
                <a:cs typeface="Arial"/>
              </a:rPr>
              <a:t>and </a:t>
            </a:r>
            <a:r>
              <a:rPr sz="750" dirty="0">
                <a:latin typeface="Arial"/>
                <a:cs typeface="Arial"/>
              </a:rPr>
              <a:t>delivery:  </a:t>
            </a:r>
            <a:r>
              <a:rPr sz="750" spc="7" dirty="0">
                <a:latin typeface="Arial"/>
                <a:cs typeface="Arial"/>
              </a:rPr>
              <a:t>individual </a:t>
            </a:r>
            <a:r>
              <a:rPr sz="750" spc="10" dirty="0">
                <a:latin typeface="Arial"/>
                <a:cs typeface="Arial"/>
              </a:rPr>
              <a:t>department, </a:t>
            </a:r>
            <a:r>
              <a:rPr sz="750" spc="-7" dirty="0">
                <a:latin typeface="Arial"/>
                <a:cs typeface="Arial"/>
              </a:rPr>
              <a:t>faculties, </a:t>
            </a:r>
            <a:r>
              <a:rPr sz="750" spc="-10" dirty="0">
                <a:latin typeface="Arial"/>
                <a:cs typeface="Arial"/>
              </a:rPr>
              <a:t>schools </a:t>
            </a:r>
            <a:r>
              <a:rPr sz="750" spc="17" dirty="0">
                <a:latin typeface="Arial"/>
                <a:cs typeface="Arial"/>
              </a:rPr>
              <a:t>of </a:t>
            </a:r>
            <a:r>
              <a:rPr sz="750" spc="3" dirty="0">
                <a:latin typeface="Arial"/>
                <a:cs typeface="Arial"/>
              </a:rPr>
              <a:t>graduate</a:t>
            </a:r>
            <a:r>
              <a:rPr sz="750" spc="-27" dirty="0">
                <a:latin typeface="Arial"/>
                <a:cs typeface="Arial"/>
              </a:rPr>
              <a:t> </a:t>
            </a:r>
            <a:r>
              <a:rPr sz="750" spc="-17" dirty="0">
                <a:latin typeface="Arial"/>
                <a:cs typeface="Arial"/>
              </a:rPr>
              <a:t>studies?)</a:t>
            </a:r>
            <a:endParaRPr sz="750" dirty="0">
              <a:latin typeface="Arial"/>
              <a:cs typeface="Arial"/>
            </a:endParaRPr>
          </a:p>
          <a:p>
            <a:pPr marL="253705" marR="3464" lvl="1" indent="-122956" algn="just">
              <a:lnSpc>
                <a:spcPct val="113599"/>
              </a:lnSpc>
              <a:spcBef>
                <a:spcPts val="7"/>
              </a:spcBef>
              <a:buFont typeface="Symbol"/>
              <a:buChar char=""/>
              <a:tabLst>
                <a:tab pos="254138" algn="l"/>
              </a:tabLst>
            </a:pPr>
            <a:r>
              <a:rPr sz="750" dirty="0">
                <a:latin typeface="Arial"/>
                <a:cs typeface="Arial"/>
              </a:rPr>
              <a:t>What </a:t>
            </a:r>
            <a:r>
              <a:rPr sz="750" spc="-24" dirty="0">
                <a:latin typeface="Arial"/>
                <a:cs typeface="Arial"/>
              </a:rPr>
              <a:t>is </a:t>
            </a:r>
            <a:r>
              <a:rPr sz="750" spc="10" dirty="0">
                <a:latin typeface="Arial"/>
                <a:cs typeface="Arial"/>
              </a:rPr>
              <a:t>the </a:t>
            </a:r>
            <a:r>
              <a:rPr sz="750" spc="14" dirty="0">
                <a:latin typeface="Arial"/>
                <a:cs typeface="Arial"/>
              </a:rPr>
              <a:t>potential </a:t>
            </a:r>
            <a:r>
              <a:rPr sz="750" spc="17" dirty="0">
                <a:latin typeface="Arial"/>
                <a:cs typeface="Arial"/>
              </a:rPr>
              <a:t>of </a:t>
            </a:r>
            <a:r>
              <a:rPr sz="750" spc="7" dirty="0">
                <a:latin typeface="Arial"/>
                <a:cs typeface="Arial"/>
              </a:rPr>
              <a:t>work-integrated </a:t>
            </a:r>
            <a:r>
              <a:rPr sz="750" dirty="0">
                <a:latin typeface="Arial"/>
                <a:cs typeface="Arial"/>
              </a:rPr>
              <a:t>learning, </a:t>
            </a:r>
            <a:r>
              <a:rPr sz="750" spc="-14" dirty="0">
                <a:latin typeface="Arial"/>
                <a:cs typeface="Arial"/>
              </a:rPr>
              <a:t>service </a:t>
            </a:r>
            <a:r>
              <a:rPr sz="750" dirty="0">
                <a:latin typeface="Arial"/>
                <a:cs typeface="Arial"/>
              </a:rPr>
              <a:t>learning </a:t>
            </a:r>
            <a:r>
              <a:rPr sz="750" spc="3" dirty="0">
                <a:latin typeface="Arial"/>
                <a:cs typeface="Arial"/>
              </a:rPr>
              <a:t>and experiential </a:t>
            </a:r>
            <a:r>
              <a:rPr sz="750" dirty="0">
                <a:latin typeface="Arial"/>
                <a:cs typeface="Arial"/>
              </a:rPr>
              <a:t>learning  </a:t>
            </a:r>
            <a:r>
              <a:rPr sz="750" spc="7" dirty="0">
                <a:latin typeface="Arial"/>
                <a:cs typeface="Arial"/>
              </a:rPr>
              <a:t>more </a:t>
            </a:r>
            <a:r>
              <a:rPr sz="750" dirty="0">
                <a:latin typeface="Arial"/>
                <a:cs typeface="Arial"/>
              </a:rPr>
              <a:t>generally </a:t>
            </a:r>
            <a:r>
              <a:rPr sz="750" spc="3" dirty="0">
                <a:latin typeface="Arial"/>
                <a:cs typeface="Arial"/>
              </a:rPr>
              <a:t>in </a:t>
            </a:r>
            <a:r>
              <a:rPr sz="750" spc="17" dirty="0">
                <a:latin typeface="Arial"/>
                <a:cs typeface="Arial"/>
              </a:rPr>
              <a:t>building </a:t>
            </a:r>
            <a:r>
              <a:rPr sz="750" spc="7" dirty="0">
                <a:latin typeface="Arial"/>
                <a:cs typeface="Arial"/>
              </a:rPr>
              <a:t>collaboration </a:t>
            </a:r>
            <a:r>
              <a:rPr sz="750" spc="3" dirty="0">
                <a:latin typeface="Arial"/>
                <a:cs typeface="Arial"/>
              </a:rPr>
              <a:t>and </a:t>
            </a:r>
            <a:r>
              <a:rPr sz="750" dirty="0">
                <a:latin typeface="Arial"/>
                <a:cs typeface="Arial"/>
              </a:rPr>
              <a:t>leadership </a:t>
            </a:r>
            <a:r>
              <a:rPr sz="750" spc="-24" dirty="0">
                <a:latin typeface="Arial"/>
                <a:cs typeface="Arial"/>
              </a:rPr>
              <a:t>skills? </a:t>
            </a:r>
            <a:r>
              <a:rPr sz="750" dirty="0">
                <a:latin typeface="Arial"/>
                <a:cs typeface="Arial"/>
              </a:rPr>
              <a:t>(Would </a:t>
            </a:r>
            <a:r>
              <a:rPr sz="750" spc="-20" dirty="0">
                <a:latin typeface="Arial"/>
                <a:cs typeface="Arial"/>
              </a:rPr>
              <a:t>such </a:t>
            </a:r>
            <a:r>
              <a:rPr sz="750" spc="10" dirty="0">
                <a:latin typeface="Arial"/>
                <a:cs typeface="Arial"/>
              </a:rPr>
              <a:t>opportunities  </a:t>
            </a:r>
            <a:r>
              <a:rPr sz="750" spc="14" dirty="0">
                <a:latin typeface="Arial"/>
                <a:cs typeface="Arial"/>
              </a:rPr>
              <a:t>benefit </a:t>
            </a:r>
            <a:r>
              <a:rPr sz="750" spc="10" dirty="0">
                <a:latin typeface="Arial"/>
                <a:cs typeface="Arial"/>
              </a:rPr>
              <a:t>from </a:t>
            </a:r>
            <a:r>
              <a:rPr sz="750" spc="14" dirty="0">
                <a:latin typeface="Arial"/>
                <a:cs typeface="Arial"/>
              </a:rPr>
              <a:t>prior </a:t>
            </a:r>
            <a:r>
              <a:rPr sz="750" spc="3" dirty="0">
                <a:latin typeface="Arial"/>
                <a:cs typeface="Arial"/>
              </a:rPr>
              <a:t>skills-building and</a:t>
            </a:r>
            <a:r>
              <a:rPr sz="750" spc="-61" dirty="0">
                <a:latin typeface="Arial"/>
                <a:cs typeface="Arial"/>
              </a:rPr>
              <a:t> </a:t>
            </a:r>
            <a:r>
              <a:rPr sz="750" spc="-7" dirty="0">
                <a:latin typeface="Arial"/>
                <a:cs typeface="Arial"/>
              </a:rPr>
              <a:t>training?)</a:t>
            </a:r>
            <a:endParaRPr sz="750" dirty="0">
              <a:latin typeface="Arial"/>
              <a:cs typeface="Arial"/>
            </a:endParaRPr>
          </a:p>
          <a:p>
            <a:pPr lvl="1">
              <a:spcBef>
                <a:spcPts val="31"/>
              </a:spcBef>
              <a:buFont typeface="Symbol"/>
              <a:buChar char=""/>
            </a:pPr>
            <a:endParaRPr sz="784" dirty="0">
              <a:latin typeface="Arial"/>
              <a:cs typeface="Arial"/>
            </a:endParaRPr>
          </a:p>
          <a:p>
            <a:pPr marL="192660" marR="3464" indent="-184434" algn="just">
              <a:lnSpc>
                <a:spcPct val="114999"/>
              </a:lnSpc>
              <a:buAutoNum type="arabicParenR" startAt="2"/>
              <a:tabLst>
                <a:tab pos="193093" algn="l"/>
              </a:tabLst>
            </a:pPr>
            <a:r>
              <a:rPr sz="818" spc="3" dirty="0">
                <a:latin typeface="Arial"/>
                <a:cs typeface="Arial"/>
              </a:rPr>
              <a:t>What </a:t>
            </a:r>
            <a:r>
              <a:rPr sz="818" spc="-14" dirty="0">
                <a:latin typeface="Arial"/>
                <a:cs typeface="Arial"/>
              </a:rPr>
              <a:t>are </a:t>
            </a:r>
            <a:r>
              <a:rPr sz="818" spc="14" dirty="0">
                <a:latin typeface="Arial"/>
                <a:cs typeface="Arial"/>
              </a:rPr>
              <a:t>the </a:t>
            </a:r>
            <a:r>
              <a:rPr sz="818" spc="-3" dirty="0">
                <a:latin typeface="Arial"/>
                <a:cs typeface="Arial"/>
              </a:rPr>
              <a:t>drivers </a:t>
            </a:r>
            <a:r>
              <a:rPr sz="818" spc="-14" dirty="0">
                <a:latin typeface="Arial"/>
                <a:cs typeface="Arial"/>
              </a:rPr>
              <a:t>(incentives) </a:t>
            </a:r>
            <a:r>
              <a:rPr sz="818" spc="3" dirty="0">
                <a:latin typeface="Arial"/>
                <a:cs typeface="Arial"/>
              </a:rPr>
              <a:t>and </a:t>
            </a:r>
            <a:r>
              <a:rPr sz="818" spc="-7" dirty="0">
                <a:latin typeface="Arial"/>
                <a:cs typeface="Arial"/>
              </a:rPr>
              <a:t>barriers </a:t>
            </a:r>
            <a:r>
              <a:rPr sz="818" spc="-3" dirty="0">
                <a:latin typeface="Arial"/>
                <a:cs typeface="Arial"/>
              </a:rPr>
              <a:t>(e.g. academic cultures, </a:t>
            </a:r>
            <a:r>
              <a:rPr sz="818" spc="7" dirty="0">
                <a:latin typeface="Arial"/>
                <a:cs typeface="Arial"/>
              </a:rPr>
              <a:t>institutional  </a:t>
            </a:r>
            <a:r>
              <a:rPr sz="818" spc="-10" dirty="0">
                <a:latin typeface="Arial"/>
                <a:cs typeface="Arial"/>
              </a:rPr>
              <a:t>structures) </a:t>
            </a:r>
            <a:r>
              <a:rPr sz="818" spc="34" dirty="0">
                <a:latin typeface="Arial"/>
                <a:cs typeface="Arial"/>
              </a:rPr>
              <a:t>to </a:t>
            </a:r>
            <a:r>
              <a:rPr sz="818" spc="20" dirty="0">
                <a:latin typeface="Arial"/>
                <a:cs typeface="Arial"/>
              </a:rPr>
              <a:t>building </a:t>
            </a:r>
            <a:r>
              <a:rPr sz="818" spc="-17" dirty="0">
                <a:latin typeface="Arial"/>
                <a:cs typeface="Arial"/>
              </a:rPr>
              <a:t>skills </a:t>
            </a:r>
            <a:r>
              <a:rPr sz="818" spc="14" dirty="0">
                <a:latin typeface="Arial"/>
                <a:cs typeface="Arial"/>
              </a:rPr>
              <a:t>for </a:t>
            </a:r>
            <a:r>
              <a:rPr sz="818" spc="3" dirty="0">
                <a:latin typeface="Arial"/>
                <a:cs typeface="Arial"/>
              </a:rPr>
              <a:t>partnership and </a:t>
            </a:r>
            <a:r>
              <a:rPr sz="818" spc="10" dirty="0">
                <a:latin typeface="Arial"/>
                <a:cs typeface="Arial"/>
              </a:rPr>
              <a:t>collaboration </a:t>
            </a:r>
            <a:r>
              <a:rPr sz="818" spc="7" dirty="0">
                <a:latin typeface="Arial"/>
                <a:cs typeface="Arial"/>
              </a:rPr>
              <a:t>in </a:t>
            </a:r>
            <a:r>
              <a:rPr sz="818" spc="10" dirty="0">
                <a:latin typeface="Arial"/>
                <a:cs typeface="Arial"/>
              </a:rPr>
              <a:t>postgraduate </a:t>
            </a:r>
            <a:r>
              <a:rPr sz="818" spc="-44" dirty="0">
                <a:latin typeface="Arial"/>
                <a:cs typeface="Arial"/>
              </a:rPr>
              <a:t>SSHA  </a:t>
            </a:r>
            <a:r>
              <a:rPr sz="818" spc="-7" dirty="0">
                <a:latin typeface="Arial"/>
                <a:cs typeface="Arial"/>
              </a:rPr>
              <a:t>students?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9887" y="4819651"/>
            <a:ext cx="5841066" cy="829936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784" spc="55" dirty="0">
                <a:latin typeface="Times New Roman"/>
                <a:cs typeface="Times New Roman"/>
              </a:rPr>
              <a:t>Moderators:</a:t>
            </a:r>
            <a:endParaRPr sz="784" dirty="0">
              <a:latin typeface="Times New Roman"/>
              <a:cs typeface="Times New Roman"/>
            </a:endParaRPr>
          </a:p>
          <a:p>
            <a:pPr marL="8659" marR="2556961">
              <a:lnSpc>
                <a:spcPct val="113300"/>
              </a:lnSpc>
              <a:spcBef>
                <a:spcPts val="968"/>
              </a:spcBef>
            </a:pPr>
            <a:r>
              <a:rPr sz="818" spc="-3" dirty="0">
                <a:latin typeface="Arial"/>
                <a:cs typeface="Arial"/>
              </a:rPr>
              <a:t>Anika </a:t>
            </a:r>
            <a:r>
              <a:rPr sz="818" spc="14" dirty="0">
                <a:latin typeface="Arial"/>
                <a:cs typeface="Arial"/>
              </a:rPr>
              <a:t>Duut </a:t>
            </a:r>
            <a:r>
              <a:rPr sz="818" spc="-17" dirty="0">
                <a:latin typeface="Arial"/>
                <a:cs typeface="Arial"/>
              </a:rPr>
              <a:t>van </a:t>
            </a:r>
            <a:r>
              <a:rPr sz="818" spc="10" dirty="0">
                <a:latin typeface="Arial"/>
                <a:cs typeface="Arial"/>
              </a:rPr>
              <a:t>Goor, </a:t>
            </a:r>
            <a:r>
              <a:rPr sz="818" spc="-10" dirty="0">
                <a:latin typeface="Arial"/>
                <a:cs typeface="Arial"/>
              </a:rPr>
              <a:t>CEO </a:t>
            </a:r>
            <a:r>
              <a:rPr sz="818" spc="20" dirty="0">
                <a:latin typeface="Arial"/>
                <a:cs typeface="Arial"/>
              </a:rPr>
              <a:t>of</a:t>
            </a:r>
            <a:r>
              <a:rPr sz="818" spc="-34" dirty="0">
                <a:latin typeface="Arial"/>
                <a:cs typeface="Arial"/>
              </a:rPr>
              <a:t> </a:t>
            </a:r>
            <a:r>
              <a:rPr sz="818" spc="-48" dirty="0">
                <a:latin typeface="Arial"/>
                <a:cs typeface="Arial"/>
              </a:rPr>
              <a:t>AESIS  </a:t>
            </a:r>
            <a:r>
              <a:rPr sz="818" spc="-7" dirty="0">
                <a:latin typeface="Arial"/>
                <a:cs typeface="Arial"/>
                <a:hlinkClick r:id="rId2"/>
              </a:rPr>
              <a:t>a.duutvangoor@aesisnet.com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31"/>
              </a:spcBef>
            </a:pPr>
            <a:endParaRPr sz="955" dirty="0">
              <a:latin typeface="Arial"/>
              <a:cs typeface="Arial"/>
            </a:endParaRPr>
          </a:p>
          <a:p>
            <a:pPr marL="8659" marR="3464">
              <a:lnSpc>
                <a:spcPct val="113300"/>
              </a:lnSpc>
            </a:pPr>
            <a:r>
              <a:rPr sz="818" spc="-20" dirty="0">
                <a:latin typeface="Arial"/>
                <a:cs typeface="Arial"/>
              </a:rPr>
              <a:t>Sandra </a:t>
            </a:r>
            <a:r>
              <a:rPr sz="818" spc="3" dirty="0">
                <a:latin typeface="Arial"/>
                <a:cs typeface="Arial"/>
              </a:rPr>
              <a:t>Lapointe, </a:t>
            </a:r>
            <a:r>
              <a:rPr sz="818" spc="-17" dirty="0">
                <a:latin typeface="Arial"/>
                <a:cs typeface="Arial"/>
              </a:rPr>
              <a:t>Professor </a:t>
            </a:r>
            <a:r>
              <a:rPr sz="818" spc="20" dirty="0">
                <a:latin typeface="Arial"/>
                <a:cs typeface="Arial"/>
              </a:rPr>
              <a:t>of </a:t>
            </a:r>
            <a:r>
              <a:rPr sz="818" spc="-3" dirty="0">
                <a:latin typeface="Arial"/>
                <a:cs typeface="Arial"/>
              </a:rPr>
              <a:t>Philosophy </a:t>
            </a:r>
            <a:r>
              <a:rPr sz="818" spc="3" dirty="0">
                <a:latin typeface="Arial"/>
                <a:cs typeface="Arial"/>
              </a:rPr>
              <a:t>and </a:t>
            </a:r>
            <a:r>
              <a:rPr sz="818" spc="10" dirty="0">
                <a:latin typeface="Arial"/>
                <a:cs typeface="Arial"/>
              </a:rPr>
              <a:t>Director </a:t>
            </a:r>
            <a:r>
              <a:rPr sz="818" spc="20" dirty="0">
                <a:latin typeface="Arial"/>
                <a:cs typeface="Arial"/>
              </a:rPr>
              <a:t>of </a:t>
            </a:r>
            <a:r>
              <a:rPr sz="818" spc="-7" dirty="0">
                <a:latin typeface="Arial"/>
                <a:cs typeface="Arial"/>
              </a:rPr>
              <a:t>The/La </a:t>
            </a:r>
            <a:r>
              <a:rPr sz="818" spc="7" dirty="0">
                <a:latin typeface="Arial"/>
                <a:cs typeface="Arial"/>
              </a:rPr>
              <a:t>Collaborative at </a:t>
            </a:r>
            <a:r>
              <a:rPr sz="818" spc="3" dirty="0">
                <a:latin typeface="Arial"/>
                <a:cs typeface="Arial"/>
              </a:rPr>
              <a:t>McMaster  </a:t>
            </a:r>
            <a:r>
              <a:rPr sz="818" spc="-7" dirty="0">
                <a:latin typeface="Arial"/>
                <a:cs typeface="Arial"/>
              </a:rPr>
              <a:t>University</a:t>
            </a:r>
            <a:endParaRPr sz="818" dirty="0">
              <a:latin typeface="Arial"/>
              <a:cs typeface="Arial"/>
            </a:endParaRPr>
          </a:p>
          <a:p>
            <a:pPr marL="8659">
              <a:spcBef>
                <a:spcPts val="133"/>
              </a:spcBef>
            </a:pPr>
            <a:r>
              <a:rPr sz="818" spc="-7" dirty="0">
                <a:latin typeface="Arial"/>
                <a:cs typeface="Arial"/>
                <a:hlinkClick r:id="rId3"/>
              </a:rPr>
              <a:t>lapointe@mcmaster.ca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75F25F6-C57D-4429-8ECE-EDC0DEDAB44C}"/>
              </a:ext>
            </a:extLst>
          </p:cNvPr>
          <p:cNvSpPr txBox="1"/>
          <p:nvPr/>
        </p:nvSpPr>
        <p:spPr>
          <a:xfrm>
            <a:off x="3387960" y="630176"/>
            <a:ext cx="5416080" cy="826304"/>
          </a:xfrm>
          <a:prstGeom prst="rect">
            <a:avLst/>
          </a:prstGeom>
        </p:spPr>
        <p:txBody>
          <a:bodyPr vert="horz" wrap="square" lIns="0" tIns="9958" rIns="0" bIns="0" rtlCol="0">
            <a:spAutoFit/>
          </a:bodyPr>
          <a:lstStyle/>
          <a:p>
            <a:pPr marL="8659">
              <a:spcBef>
                <a:spcPts val="78"/>
              </a:spcBef>
            </a:pPr>
            <a:r>
              <a:rPr sz="920" dirty="0">
                <a:latin typeface="Arial"/>
                <a:cs typeface="Arial"/>
              </a:rPr>
              <a:t>Discussion</a:t>
            </a:r>
          </a:p>
          <a:p>
            <a:pPr marL="192660" marR="3464" indent="-184434" algn="just">
              <a:lnSpc>
                <a:spcPct val="114999"/>
              </a:lnSpc>
              <a:spcBef>
                <a:spcPts val="975"/>
              </a:spcBef>
              <a:buAutoNum type="arabicParenR"/>
              <a:tabLst>
                <a:tab pos="193093" algn="l"/>
              </a:tabLst>
            </a:pPr>
            <a:r>
              <a:rPr sz="818" spc="-3" dirty="0">
                <a:latin typeface="Arial"/>
                <a:cs typeface="Arial"/>
              </a:rPr>
              <a:t>Should</a:t>
            </a:r>
            <a:r>
              <a:rPr sz="818" spc="-44" dirty="0">
                <a:latin typeface="Arial"/>
                <a:cs typeface="Arial"/>
              </a:rPr>
              <a:t> </a:t>
            </a:r>
            <a:r>
              <a:rPr sz="818" spc="14" dirty="0">
                <a:latin typeface="Arial"/>
                <a:cs typeface="Arial"/>
              </a:rPr>
              <a:t>the</a:t>
            </a:r>
            <a:r>
              <a:rPr sz="818" spc="-41" dirty="0">
                <a:latin typeface="Arial"/>
                <a:cs typeface="Arial"/>
              </a:rPr>
              <a:t> </a:t>
            </a:r>
            <a:r>
              <a:rPr sz="818" spc="7" dirty="0">
                <a:latin typeface="Arial"/>
                <a:cs typeface="Arial"/>
              </a:rPr>
              <a:t>“skills</a:t>
            </a:r>
            <a:r>
              <a:rPr sz="818" spc="-44" dirty="0">
                <a:latin typeface="Arial"/>
                <a:cs typeface="Arial"/>
              </a:rPr>
              <a:t> </a:t>
            </a:r>
            <a:r>
              <a:rPr sz="818" spc="14" dirty="0">
                <a:latin typeface="Arial"/>
                <a:cs typeface="Arial"/>
              </a:rPr>
              <a:t>for</a:t>
            </a:r>
            <a:r>
              <a:rPr sz="818" spc="-41" dirty="0">
                <a:latin typeface="Arial"/>
                <a:cs typeface="Arial"/>
              </a:rPr>
              <a:t> </a:t>
            </a:r>
            <a:r>
              <a:rPr sz="818" spc="10" dirty="0">
                <a:latin typeface="Arial"/>
                <a:cs typeface="Arial"/>
              </a:rPr>
              <a:t>collaboration</a:t>
            </a:r>
            <a:r>
              <a:rPr sz="818" spc="-44" dirty="0">
                <a:latin typeface="Arial"/>
                <a:cs typeface="Arial"/>
              </a:rPr>
              <a:t> </a:t>
            </a:r>
            <a:r>
              <a:rPr sz="818" spc="3" dirty="0">
                <a:latin typeface="Arial"/>
                <a:cs typeface="Arial"/>
              </a:rPr>
              <a:t>and</a:t>
            </a:r>
            <a:r>
              <a:rPr sz="818" spc="-41" dirty="0">
                <a:latin typeface="Arial"/>
                <a:cs typeface="Arial"/>
              </a:rPr>
              <a:t> </a:t>
            </a:r>
            <a:r>
              <a:rPr sz="818" spc="14" dirty="0">
                <a:latin typeface="Arial"/>
                <a:cs typeface="Arial"/>
              </a:rPr>
              <a:t>leadership”</a:t>
            </a:r>
            <a:r>
              <a:rPr sz="818" spc="-44" dirty="0">
                <a:latin typeface="Arial"/>
                <a:cs typeface="Arial"/>
              </a:rPr>
              <a:t> </a:t>
            </a:r>
            <a:r>
              <a:rPr sz="818" spc="-7" dirty="0">
                <a:latin typeface="Arial"/>
                <a:cs typeface="Arial"/>
              </a:rPr>
              <a:t>associated</a:t>
            </a:r>
            <a:r>
              <a:rPr sz="818" spc="-41" dirty="0">
                <a:latin typeface="Arial"/>
                <a:cs typeface="Arial"/>
              </a:rPr>
              <a:t> </a:t>
            </a:r>
            <a:r>
              <a:rPr sz="818" spc="14" dirty="0">
                <a:latin typeface="Arial"/>
                <a:cs typeface="Arial"/>
              </a:rPr>
              <a:t>with</a:t>
            </a:r>
            <a:r>
              <a:rPr sz="818" spc="-44" dirty="0">
                <a:latin typeface="Arial"/>
                <a:cs typeface="Arial"/>
              </a:rPr>
              <a:t> </a:t>
            </a:r>
            <a:r>
              <a:rPr sz="818" spc="-7" dirty="0">
                <a:latin typeface="Arial"/>
                <a:cs typeface="Arial"/>
              </a:rPr>
              <a:t>social,</a:t>
            </a:r>
            <a:r>
              <a:rPr sz="818" spc="-41" dirty="0">
                <a:latin typeface="Arial"/>
                <a:cs typeface="Arial"/>
              </a:rPr>
              <a:t> </a:t>
            </a:r>
            <a:r>
              <a:rPr sz="818" spc="10" dirty="0">
                <a:latin typeface="Arial"/>
                <a:cs typeface="Arial"/>
              </a:rPr>
              <a:t>emotional</a:t>
            </a:r>
            <a:r>
              <a:rPr sz="818" spc="-44" dirty="0">
                <a:latin typeface="Arial"/>
                <a:cs typeface="Arial"/>
              </a:rPr>
              <a:t> </a:t>
            </a:r>
            <a:r>
              <a:rPr sz="818" spc="3" dirty="0">
                <a:latin typeface="Arial"/>
                <a:cs typeface="Arial"/>
              </a:rPr>
              <a:t>and  ethical </a:t>
            </a:r>
            <a:r>
              <a:rPr sz="818" spc="10" dirty="0">
                <a:latin typeface="Arial"/>
                <a:cs typeface="Arial"/>
              </a:rPr>
              <a:t>intelligence </a:t>
            </a:r>
            <a:r>
              <a:rPr sz="818" spc="20" dirty="0">
                <a:latin typeface="Arial"/>
                <a:cs typeface="Arial"/>
              </a:rPr>
              <a:t>be </a:t>
            </a:r>
            <a:r>
              <a:rPr sz="818" spc="7" dirty="0">
                <a:latin typeface="Arial"/>
                <a:cs typeface="Arial"/>
              </a:rPr>
              <a:t>fostered </a:t>
            </a:r>
            <a:r>
              <a:rPr sz="818" spc="-48" dirty="0">
                <a:latin typeface="Arial"/>
                <a:cs typeface="Arial"/>
              </a:rPr>
              <a:t>as </a:t>
            </a:r>
            <a:r>
              <a:rPr sz="818" spc="14" dirty="0">
                <a:latin typeface="Arial"/>
                <a:cs typeface="Arial"/>
              </a:rPr>
              <a:t>part </a:t>
            </a:r>
            <a:r>
              <a:rPr sz="818" spc="20" dirty="0">
                <a:latin typeface="Arial"/>
                <a:cs typeface="Arial"/>
              </a:rPr>
              <a:t>of </a:t>
            </a:r>
            <a:r>
              <a:rPr sz="818" spc="14" dirty="0">
                <a:latin typeface="Arial"/>
                <a:cs typeface="Arial"/>
              </a:rPr>
              <a:t>the </a:t>
            </a:r>
            <a:r>
              <a:rPr sz="818" spc="10" dirty="0">
                <a:latin typeface="Arial"/>
                <a:cs typeface="Arial"/>
              </a:rPr>
              <a:t>“professional </a:t>
            </a:r>
            <a:r>
              <a:rPr sz="818" spc="27" dirty="0">
                <a:latin typeface="Arial"/>
                <a:cs typeface="Arial"/>
              </a:rPr>
              <a:t>development” </a:t>
            </a:r>
            <a:r>
              <a:rPr sz="818" spc="20" dirty="0">
                <a:latin typeface="Arial"/>
                <a:cs typeface="Arial"/>
              </a:rPr>
              <a:t>of </a:t>
            </a:r>
            <a:r>
              <a:rPr sz="818" spc="-61" dirty="0">
                <a:latin typeface="Arial"/>
                <a:cs typeface="Arial"/>
              </a:rPr>
              <a:t>SSH  </a:t>
            </a:r>
            <a:r>
              <a:rPr sz="818" spc="10" dirty="0">
                <a:latin typeface="Arial"/>
                <a:cs typeface="Arial"/>
              </a:rPr>
              <a:t>postgraduate</a:t>
            </a:r>
            <a:r>
              <a:rPr sz="818" spc="-3" dirty="0">
                <a:latin typeface="Arial"/>
                <a:cs typeface="Arial"/>
              </a:rPr>
              <a:t> </a:t>
            </a:r>
            <a:r>
              <a:rPr sz="818" spc="-7" dirty="0">
                <a:latin typeface="Arial"/>
                <a:cs typeface="Arial"/>
              </a:rPr>
              <a:t>students?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7"/>
              </a:spcBef>
              <a:buFont typeface="Arial"/>
              <a:buAutoNum type="arabicParenR"/>
            </a:pPr>
            <a:endParaRPr sz="920" dirty="0">
              <a:latin typeface="Arial"/>
              <a:cs typeface="Arial"/>
            </a:endParaRPr>
          </a:p>
          <a:p>
            <a:pPr marL="315615" lvl="1" indent="-122090">
              <a:buFont typeface="Symbol"/>
              <a:buChar char=""/>
              <a:tabLst>
                <a:tab pos="315615" algn="l"/>
              </a:tabLst>
            </a:pPr>
            <a:r>
              <a:rPr sz="750" spc="3" dirty="0">
                <a:latin typeface="Arial"/>
                <a:cs typeface="Arial"/>
              </a:rPr>
              <a:t>Are there </a:t>
            </a:r>
            <a:r>
              <a:rPr sz="750" spc="10" dirty="0">
                <a:latin typeface="Arial"/>
                <a:cs typeface="Arial"/>
              </a:rPr>
              <a:t>principled </a:t>
            </a:r>
            <a:r>
              <a:rPr sz="750" spc="-14" dirty="0">
                <a:latin typeface="Arial"/>
                <a:cs typeface="Arial"/>
              </a:rPr>
              <a:t>reason </a:t>
            </a:r>
            <a:r>
              <a:rPr sz="750" spc="31" dirty="0">
                <a:latin typeface="Arial"/>
                <a:cs typeface="Arial"/>
              </a:rPr>
              <a:t>to </a:t>
            </a:r>
            <a:r>
              <a:rPr sz="750" spc="-10" dirty="0">
                <a:latin typeface="Arial"/>
                <a:cs typeface="Arial"/>
              </a:rPr>
              <a:t>refuse </a:t>
            </a:r>
            <a:r>
              <a:rPr sz="750" spc="31" dirty="0">
                <a:latin typeface="Arial"/>
                <a:cs typeface="Arial"/>
              </a:rPr>
              <a:t>to </a:t>
            </a:r>
            <a:r>
              <a:rPr sz="750" spc="-20" dirty="0">
                <a:latin typeface="Arial"/>
                <a:cs typeface="Arial"/>
              </a:rPr>
              <a:t>see </a:t>
            </a:r>
            <a:r>
              <a:rPr sz="750" spc="-7" dirty="0">
                <a:latin typeface="Arial"/>
                <a:cs typeface="Arial"/>
              </a:rPr>
              <a:t>this </a:t>
            </a:r>
            <a:r>
              <a:rPr sz="750" spc="-44" dirty="0">
                <a:latin typeface="Arial"/>
                <a:cs typeface="Arial"/>
              </a:rPr>
              <a:t>as </a:t>
            </a:r>
            <a:r>
              <a:rPr sz="750" spc="10" dirty="0">
                <a:latin typeface="Arial"/>
                <a:cs typeface="Arial"/>
              </a:rPr>
              <a:t>part </a:t>
            </a:r>
            <a:r>
              <a:rPr sz="750" spc="17" dirty="0">
                <a:latin typeface="Arial"/>
                <a:cs typeface="Arial"/>
              </a:rPr>
              <a:t>of </a:t>
            </a:r>
            <a:r>
              <a:rPr sz="750" spc="-3" dirty="0">
                <a:latin typeface="Arial"/>
                <a:cs typeface="Arial"/>
              </a:rPr>
              <a:t>universities’</a:t>
            </a:r>
            <a:r>
              <a:rPr sz="750" spc="-24" dirty="0">
                <a:latin typeface="Arial"/>
                <a:cs typeface="Arial"/>
              </a:rPr>
              <a:t> </a:t>
            </a:r>
            <a:r>
              <a:rPr sz="750" spc="-17" dirty="0">
                <a:latin typeface="Arial"/>
                <a:cs typeface="Arial"/>
              </a:rPr>
              <a:t>mission?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82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!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#SSHA21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Social Sciences, Humanities and Arts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13-15 October,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Enhancing Inclusive Economic Growth</Template>
  <TotalTime>81</TotalTime>
  <Words>589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Symbol</vt:lpstr>
      <vt:lpstr>Times New Roman</vt:lpstr>
      <vt:lpstr>Verdana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Caterina Tognoni</cp:lastModifiedBy>
  <cp:revision>12</cp:revision>
  <dcterms:created xsi:type="dcterms:W3CDTF">2021-06-29T08:45:31Z</dcterms:created>
  <dcterms:modified xsi:type="dcterms:W3CDTF">2021-10-19T07:12:57Z</dcterms:modified>
</cp:coreProperties>
</file>